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75" r:id="rId3"/>
    <p:sldId id="257" r:id="rId4"/>
    <p:sldId id="272" r:id="rId5"/>
    <p:sldId id="258" r:id="rId6"/>
    <p:sldId id="274" r:id="rId7"/>
    <p:sldId id="273" r:id="rId8"/>
    <p:sldId id="259" r:id="rId9"/>
    <p:sldId id="261" r:id="rId10"/>
    <p:sldId id="260" r:id="rId11"/>
    <p:sldId id="262" r:id="rId12"/>
    <p:sldId id="263" r:id="rId13"/>
    <p:sldId id="266" r:id="rId14"/>
    <p:sldId id="264" r:id="rId15"/>
    <p:sldId id="265" r:id="rId16"/>
    <p:sldId id="267" r:id="rId17"/>
    <p:sldId id="268" r:id="rId18"/>
    <p:sldId id="269" r:id="rId19"/>
    <p:sldId id="271" r:id="rId20"/>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1235" autoAdjust="0"/>
  </p:normalViewPr>
  <p:slideViewPr>
    <p:cSldViewPr>
      <p:cViewPr varScale="1">
        <p:scale>
          <a:sx n="123" d="100"/>
          <a:sy n="123" d="100"/>
        </p:scale>
        <p:origin x="-1284"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30EEB9-D03F-44B7-9129-EE0A7C53CEBE}" type="datetimeFigureOut">
              <a:rPr lang="de-DE" smtClean="0"/>
              <a:t>14.04.2018</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9A25503-54E7-437B-8435-5D54FC211A40}" type="slidenum">
              <a:rPr lang="de-DE" smtClean="0"/>
              <a:t>‹Nr.›</a:t>
            </a:fld>
            <a:endParaRPr lang="de-DE"/>
          </a:p>
        </p:txBody>
      </p:sp>
    </p:spTree>
    <p:extLst>
      <p:ext uri="{BB962C8B-B14F-4D97-AF65-F5344CB8AC3E}">
        <p14:creationId xmlns:p14="http://schemas.microsoft.com/office/powerpoint/2010/main" val="22468865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Dieses Control</a:t>
            </a:r>
            <a:r>
              <a:rPr lang="de-DE" baseline="0" dirty="0" smtClean="0"/>
              <a:t> ist entstanden, weil ich für ein Projekt ein Control gesucht habe, wo Bild und Text kombiniert werden können</a:t>
            </a:r>
            <a:endParaRPr lang="de-DE" dirty="0"/>
          </a:p>
        </p:txBody>
      </p:sp>
      <p:sp>
        <p:nvSpPr>
          <p:cNvPr id="4" name="Foliennummernplatzhalter 3"/>
          <p:cNvSpPr>
            <a:spLocks noGrp="1"/>
          </p:cNvSpPr>
          <p:nvPr>
            <p:ph type="sldNum" sz="quarter" idx="10"/>
          </p:nvPr>
        </p:nvSpPr>
        <p:spPr/>
        <p:txBody>
          <a:bodyPr/>
          <a:lstStyle/>
          <a:p>
            <a:fld id="{79A25503-54E7-437B-8435-5D54FC211A40}" type="slidenum">
              <a:rPr lang="de-DE" smtClean="0"/>
              <a:t>5</a:t>
            </a:fld>
            <a:endParaRPr lang="de-DE"/>
          </a:p>
        </p:txBody>
      </p:sp>
    </p:spTree>
    <p:extLst>
      <p:ext uri="{BB962C8B-B14F-4D97-AF65-F5344CB8AC3E}">
        <p14:creationId xmlns:p14="http://schemas.microsoft.com/office/powerpoint/2010/main" val="30385744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Die </a:t>
            </a:r>
            <a:r>
              <a:rPr lang="de-DE" dirty="0" err="1" smtClean="0"/>
              <a:t>CommandTextBox</a:t>
            </a:r>
            <a:r>
              <a:rPr lang="de-DE" dirty="0" smtClean="0"/>
              <a:t> ist ein </a:t>
            </a:r>
            <a:r>
              <a:rPr lang="de-DE" dirty="0" err="1" smtClean="0"/>
              <a:t>UserControl</a:t>
            </a:r>
            <a:r>
              <a:rPr lang="de-DE" dirty="0" smtClean="0"/>
              <a:t>, das sich aus einer </a:t>
            </a:r>
            <a:r>
              <a:rPr lang="de-DE" dirty="0" err="1" smtClean="0"/>
              <a:t>Textbox</a:t>
            </a:r>
            <a:r>
              <a:rPr lang="de-DE" dirty="0" smtClean="0"/>
              <a:t> und einem</a:t>
            </a:r>
            <a:r>
              <a:rPr lang="de-DE" baseline="0" dirty="0" smtClean="0"/>
              <a:t> </a:t>
            </a:r>
            <a:r>
              <a:rPr lang="de-DE" baseline="0" dirty="0" err="1" smtClean="0"/>
              <a:t>dahintergesetzten</a:t>
            </a:r>
            <a:r>
              <a:rPr lang="de-DE" baseline="0" dirty="0" smtClean="0"/>
              <a:t> Button zusammensetzt. Ein Klick auf den Button löst ein per </a:t>
            </a:r>
            <a:r>
              <a:rPr lang="de-DE" baseline="0" dirty="0" err="1" smtClean="0"/>
              <a:t>DatenBindung</a:t>
            </a:r>
            <a:r>
              <a:rPr lang="de-DE" baseline="0" dirty="0" smtClean="0"/>
              <a:t> konfigurierbares Command aus. Logischerweise ist auch der Inhalt der TextBox per Datenbindung ansprechbar. Und bei Bedarf kann dieses </a:t>
            </a:r>
            <a:r>
              <a:rPr lang="de-DE" baseline="0" dirty="0" err="1" smtClean="0"/>
              <a:t>UserControl</a:t>
            </a:r>
            <a:r>
              <a:rPr lang="de-DE" baseline="0" dirty="0" smtClean="0"/>
              <a:t> jederzeit weitere Eigenschaften erhalten. In der vorgestellten Version wird der Button immer quadratisch dargestellt, eine Höhenänderung des Controls ändert auch die Breite des Buttons</a:t>
            </a:r>
            <a:endParaRPr lang="de-DE" dirty="0"/>
          </a:p>
        </p:txBody>
      </p:sp>
      <p:sp>
        <p:nvSpPr>
          <p:cNvPr id="4" name="Foliennummernplatzhalter 3"/>
          <p:cNvSpPr>
            <a:spLocks noGrp="1"/>
          </p:cNvSpPr>
          <p:nvPr>
            <p:ph type="sldNum" sz="quarter" idx="10"/>
          </p:nvPr>
        </p:nvSpPr>
        <p:spPr/>
        <p:txBody>
          <a:bodyPr/>
          <a:lstStyle/>
          <a:p>
            <a:fld id="{79A25503-54E7-437B-8435-5D54FC211A40}" type="slidenum">
              <a:rPr lang="de-DE" smtClean="0"/>
              <a:t>16</a:t>
            </a:fld>
            <a:endParaRPr lang="de-DE"/>
          </a:p>
        </p:txBody>
      </p:sp>
    </p:spTree>
    <p:extLst>
      <p:ext uri="{BB962C8B-B14F-4D97-AF65-F5344CB8AC3E}">
        <p14:creationId xmlns:p14="http://schemas.microsoft.com/office/powerpoint/2010/main" val="30768052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Für</a:t>
            </a:r>
            <a:r>
              <a:rPr lang="de-DE" baseline="0" dirty="0" smtClean="0"/>
              <a:t> die </a:t>
            </a:r>
            <a:r>
              <a:rPr lang="de-DE" baseline="0" dirty="0" err="1" smtClean="0"/>
              <a:t>DateTextBox</a:t>
            </a:r>
            <a:r>
              <a:rPr lang="de-DE" baseline="0" dirty="0" smtClean="0"/>
              <a:t> nutzen wir die Vererbung von der </a:t>
            </a:r>
            <a:r>
              <a:rPr lang="de-DE" baseline="0" dirty="0" err="1" smtClean="0"/>
              <a:t>CommandTextBox</a:t>
            </a:r>
            <a:r>
              <a:rPr lang="de-DE" baseline="0" dirty="0" smtClean="0"/>
              <a:t>, damit müssen wir nicht extra layouten, und auch die Funktionalität wird weitgehend von der </a:t>
            </a:r>
            <a:r>
              <a:rPr lang="de-DE" baseline="0" dirty="0" err="1" smtClean="0"/>
              <a:t>CommandTextBox</a:t>
            </a:r>
            <a:r>
              <a:rPr lang="de-DE" baseline="0" dirty="0" smtClean="0"/>
              <a:t> übernommen, nur wird schon standardmäßig ein Command  gesetzt, und ein </a:t>
            </a:r>
            <a:r>
              <a:rPr lang="de-DE" baseline="0" dirty="0" err="1" smtClean="0"/>
              <a:t>FormatString</a:t>
            </a:r>
            <a:r>
              <a:rPr lang="de-DE" baseline="0" dirty="0" smtClean="0"/>
              <a:t> zugewiesen</a:t>
            </a:r>
            <a:endParaRPr lang="de-DE" dirty="0"/>
          </a:p>
        </p:txBody>
      </p:sp>
      <p:sp>
        <p:nvSpPr>
          <p:cNvPr id="4" name="Foliennummernplatzhalter 3"/>
          <p:cNvSpPr>
            <a:spLocks noGrp="1"/>
          </p:cNvSpPr>
          <p:nvPr>
            <p:ph type="sldNum" sz="quarter" idx="10"/>
          </p:nvPr>
        </p:nvSpPr>
        <p:spPr/>
        <p:txBody>
          <a:bodyPr/>
          <a:lstStyle/>
          <a:p>
            <a:fld id="{79A25503-54E7-437B-8435-5D54FC211A40}" type="slidenum">
              <a:rPr lang="de-DE" smtClean="0"/>
              <a:t>17</a:t>
            </a:fld>
            <a:endParaRPr lang="de-DE"/>
          </a:p>
        </p:txBody>
      </p:sp>
    </p:spTree>
    <p:extLst>
      <p:ext uri="{BB962C8B-B14F-4D97-AF65-F5344CB8AC3E}">
        <p14:creationId xmlns:p14="http://schemas.microsoft.com/office/powerpoint/2010/main" val="30768052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Von</a:t>
            </a:r>
            <a:r>
              <a:rPr lang="de-DE" baseline="0" dirty="0" smtClean="0"/>
              <a:t> Hand wird die Konvertierung gemacht, zwischen String und </a:t>
            </a:r>
            <a:r>
              <a:rPr lang="de-DE" baseline="0" dirty="0" err="1" smtClean="0"/>
              <a:t>Nullable</a:t>
            </a:r>
            <a:r>
              <a:rPr lang="de-DE" baseline="0" dirty="0" smtClean="0"/>
              <a:t>&lt;</a:t>
            </a:r>
            <a:r>
              <a:rPr lang="de-DE" baseline="0" dirty="0" err="1" smtClean="0"/>
              <a:t>DateTime</a:t>
            </a:r>
            <a:r>
              <a:rPr lang="de-DE" baseline="0" dirty="0" smtClean="0"/>
              <a:t>&gt;.  Ein normaler </a:t>
            </a:r>
            <a:r>
              <a:rPr lang="de-DE" baseline="0" dirty="0" err="1" smtClean="0"/>
              <a:t>DateTime</a:t>
            </a:r>
            <a:r>
              <a:rPr lang="de-DE" baseline="0" dirty="0" smtClean="0"/>
              <a:t>-Wert kann nicht null sein!!!!</a:t>
            </a:r>
          </a:p>
          <a:p>
            <a:r>
              <a:rPr lang="de-DE" baseline="0" dirty="0" smtClean="0"/>
              <a:t>Und bei Betätigung des Buttons wird einfach das Kalender-Fenster aufgerufen. Das passt auf jeden Fall auch für MVVM: wir sind und bleiben hier auf der Ebene des Views, d.h. der Darstellung. Klar könnte man das auch über das </a:t>
            </a:r>
            <a:r>
              <a:rPr lang="de-DE" baseline="0" dirty="0" err="1" smtClean="0"/>
              <a:t>ViewModel</a:t>
            </a:r>
            <a:r>
              <a:rPr lang="de-DE" baseline="0" dirty="0" smtClean="0"/>
              <a:t> lösen, das ist aber viel mehr Aufwand und Code.</a:t>
            </a:r>
          </a:p>
          <a:p>
            <a:r>
              <a:rPr lang="de-DE" baseline="0" dirty="0" smtClean="0"/>
              <a:t>Auch in diesem Fall würde man sehr viel Aufwand sparen, wenn man auch nur für die Buttons eine eigene Klasse definieren würde.</a:t>
            </a:r>
            <a:endParaRPr lang="de-DE" dirty="0"/>
          </a:p>
        </p:txBody>
      </p:sp>
      <p:sp>
        <p:nvSpPr>
          <p:cNvPr id="4" name="Foliennummernplatzhalter 3"/>
          <p:cNvSpPr>
            <a:spLocks noGrp="1"/>
          </p:cNvSpPr>
          <p:nvPr>
            <p:ph type="sldNum" sz="quarter" idx="10"/>
          </p:nvPr>
        </p:nvSpPr>
        <p:spPr/>
        <p:txBody>
          <a:bodyPr/>
          <a:lstStyle/>
          <a:p>
            <a:fld id="{79A25503-54E7-437B-8435-5D54FC211A40}" type="slidenum">
              <a:rPr lang="de-DE" smtClean="0"/>
              <a:t>18</a:t>
            </a:fld>
            <a:endParaRPr lang="de-DE"/>
          </a:p>
        </p:txBody>
      </p:sp>
    </p:spTree>
    <p:extLst>
      <p:ext uri="{BB962C8B-B14F-4D97-AF65-F5344CB8AC3E}">
        <p14:creationId xmlns:p14="http://schemas.microsoft.com/office/powerpoint/2010/main" val="30768052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Ich hoffe,</a:t>
            </a:r>
            <a:r>
              <a:rPr lang="de-DE" baseline="0" dirty="0" smtClean="0"/>
              <a:t> Sie können was für ihre eigene Arbeit mitnehmen – und wenn es nur der Vorsatz ist: das mache ich garantiert nicht</a:t>
            </a:r>
            <a:endParaRPr lang="de-DE" dirty="0"/>
          </a:p>
        </p:txBody>
      </p:sp>
      <p:sp>
        <p:nvSpPr>
          <p:cNvPr id="4" name="Foliennummernplatzhalter 3"/>
          <p:cNvSpPr>
            <a:spLocks noGrp="1"/>
          </p:cNvSpPr>
          <p:nvPr>
            <p:ph type="sldNum" sz="quarter" idx="10"/>
          </p:nvPr>
        </p:nvSpPr>
        <p:spPr/>
        <p:txBody>
          <a:bodyPr/>
          <a:lstStyle/>
          <a:p>
            <a:fld id="{79A25503-54E7-437B-8435-5D54FC211A40}" type="slidenum">
              <a:rPr lang="de-DE" smtClean="0"/>
              <a:t>19</a:t>
            </a:fld>
            <a:endParaRPr lang="de-DE"/>
          </a:p>
        </p:txBody>
      </p:sp>
    </p:spTree>
    <p:extLst>
      <p:ext uri="{BB962C8B-B14F-4D97-AF65-F5344CB8AC3E}">
        <p14:creationId xmlns:p14="http://schemas.microsoft.com/office/powerpoint/2010/main" val="30768052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Das Control besteht in Wirklichkeit</a:t>
            </a:r>
            <a:r>
              <a:rPr lang="de-DE" baseline="0" dirty="0" smtClean="0"/>
              <a:t> aus zwei verschiedenen Controls: zum einen aus dem umgebenden Control, das lediglich der Darstellung dient – der </a:t>
            </a:r>
            <a:r>
              <a:rPr lang="de-DE" baseline="0" dirty="0" err="1" smtClean="0"/>
              <a:t>ImageTextSelector</a:t>
            </a:r>
            <a:r>
              <a:rPr lang="de-DE" baseline="0" dirty="0" smtClean="0"/>
              <a:t>.</a:t>
            </a:r>
          </a:p>
          <a:p>
            <a:r>
              <a:rPr lang="de-DE" baseline="0" dirty="0" smtClean="0"/>
              <a:t>Mehr Funktionalität hat das interne Control. Es ist vom Button abgeleitet, und enthält ein </a:t>
            </a:r>
            <a:r>
              <a:rPr lang="de-DE" baseline="0" dirty="0" err="1" smtClean="0"/>
              <a:t>Grid</a:t>
            </a:r>
            <a:r>
              <a:rPr lang="de-DE" baseline="0" dirty="0" smtClean="0"/>
              <a:t>. In dessen erster Zeile steckt ein </a:t>
            </a:r>
            <a:r>
              <a:rPr lang="de-DE" baseline="0" dirty="0" err="1" smtClean="0"/>
              <a:t>ImageControl</a:t>
            </a:r>
            <a:r>
              <a:rPr lang="de-DE" baseline="0" dirty="0" smtClean="0"/>
              <a:t>, in der zweiten ein </a:t>
            </a:r>
            <a:r>
              <a:rPr lang="de-DE" baseline="0" dirty="0" err="1" smtClean="0"/>
              <a:t>TextBlock</a:t>
            </a:r>
            <a:endParaRPr lang="de-DE" dirty="0"/>
          </a:p>
        </p:txBody>
      </p:sp>
      <p:sp>
        <p:nvSpPr>
          <p:cNvPr id="4" name="Foliennummernplatzhalter 3"/>
          <p:cNvSpPr>
            <a:spLocks noGrp="1"/>
          </p:cNvSpPr>
          <p:nvPr>
            <p:ph type="sldNum" sz="quarter" idx="10"/>
          </p:nvPr>
        </p:nvSpPr>
        <p:spPr/>
        <p:txBody>
          <a:bodyPr/>
          <a:lstStyle/>
          <a:p>
            <a:fld id="{79A25503-54E7-437B-8435-5D54FC211A40}" type="slidenum">
              <a:rPr lang="de-DE" smtClean="0"/>
              <a:t>6</a:t>
            </a:fld>
            <a:endParaRPr lang="de-DE"/>
          </a:p>
        </p:txBody>
      </p:sp>
    </p:spTree>
    <p:extLst>
      <p:ext uri="{BB962C8B-B14F-4D97-AF65-F5344CB8AC3E}">
        <p14:creationId xmlns:p14="http://schemas.microsoft.com/office/powerpoint/2010/main" val="22628988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Um</a:t>
            </a:r>
            <a:r>
              <a:rPr lang="de-DE" baseline="0" dirty="0" smtClean="0"/>
              <a:t> eine Datenbindung implementieren zu können, braucht es eine </a:t>
            </a:r>
            <a:r>
              <a:rPr lang="de-DE" baseline="0" dirty="0" err="1" smtClean="0"/>
              <a:t>DependencyProperty</a:t>
            </a:r>
            <a:r>
              <a:rPr lang="de-DE" baseline="0" dirty="0" smtClean="0"/>
              <a:t>. Diese wird als statische Variable in der Klasse hinterlegt und beim </a:t>
            </a:r>
            <a:r>
              <a:rPr lang="de-DE" baseline="0" dirty="0" err="1" smtClean="0"/>
              <a:t>Instanzieren</a:t>
            </a:r>
            <a:r>
              <a:rPr lang="de-DE" baseline="0" dirty="0" smtClean="0"/>
              <a:t> des ersten Objektes dieser Klasse im System registriert. Zusätzlich braucht es eine statische Methode in der Klasse, die bei Änderung der Property aufgerufen wird</a:t>
            </a:r>
            <a:endParaRPr lang="de-DE" dirty="0"/>
          </a:p>
        </p:txBody>
      </p:sp>
      <p:sp>
        <p:nvSpPr>
          <p:cNvPr id="4" name="Foliennummernplatzhalter 3"/>
          <p:cNvSpPr>
            <a:spLocks noGrp="1"/>
          </p:cNvSpPr>
          <p:nvPr>
            <p:ph type="sldNum" sz="quarter" idx="10"/>
          </p:nvPr>
        </p:nvSpPr>
        <p:spPr/>
        <p:txBody>
          <a:bodyPr/>
          <a:lstStyle/>
          <a:p>
            <a:fld id="{79A25503-54E7-437B-8435-5D54FC211A40}" type="slidenum">
              <a:rPr lang="de-DE" smtClean="0"/>
              <a:t>7</a:t>
            </a:fld>
            <a:endParaRPr lang="de-DE"/>
          </a:p>
        </p:txBody>
      </p:sp>
    </p:spTree>
    <p:extLst>
      <p:ext uri="{BB962C8B-B14F-4D97-AF65-F5344CB8AC3E}">
        <p14:creationId xmlns:p14="http://schemas.microsoft.com/office/powerpoint/2010/main" val="39305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79A25503-54E7-437B-8435-5D54FC211A40}" type="slidenum">
              <a:rPr lang="de-DE" smtClean="0"/>
              <a:t>10</a:t>
            </a:fld>
            <a:endParaRPr lang="de-DE"/>
          </a:p>
        </p:txBody>
      </p:sp>
    </p:spTree>
    <p:extLst>
      <p:ext uri="{BB962C8B-B14F-4D97-AF65-F5344CB8AC3E}">
        <p14:creationId xmlns:p14="http://schemas.microsoft.com/office/powerpoint/2010/main" val="23987293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Der Inhalt des </a:t>
            </a:r>
            <a:r>
              <a:rPr lang="de-DE" dirty="0" err="1" smtClean="0"/>
              <a:t>TreeViewItems</a:t>
            </a:r>
            <a:r>
              <a:rPr lang="de-DE" dirty="0" smtClean="0"/>
              <a:t> („Header“) ist ein </a:t>
            </a:r>
            <a:r>
              <a:rPr lang="de-DE" dirty="0" err="1" smtClean="0"/>
              <a:t>Grid</a:t>
            </a:r>
            <a:r>
              <a:rPr lang="de-DE" dirty="0" smtClean="0"/>
              <a:t>, kann</a:t>
            </a:r>
            <a:r>
              <a:rPr lang="de-DE" baseline="0" dirty="0" smtClean="0"/>
              <a:t> aber jedes beliebige </a:t>
            </a:r>
            <a:r>
              <a:rPr lang="de-DE" baseline="0" dirty="0" err="1" smtClean="0"/>
              <a:t>ContentControl</a:t>
            </a:r>
            <a:r>
              <a:rPr lang="de-DE" baseline="0" dirty="0" smtClean="0"/>
              <a:t> sein. Damit hat man jeden beliebigen Gestaltungsspielraum (siehe </a:t>
            </a:r>
            <a:r>
              <a:rPr lang="de-DE" baseline="0" dirty="0" err="1" smtClean="0"/>
              <a:t>ProduktTreeView</a:t>
            </a:r>
            <a:r>
              <a:rPr lang="de-DE" baseline="0" dirty="0" smtClean="0"/>
              <a:t>). </a:t>
            </a:r>
            <a:endParaRPr lang="de-DE" dirty="0"/>
          </a:p>
        </p:txBody>
      </p:sp>
      <p:sp>
        <p:nvSpPr>
          <p:cNvPr id="4" name="Foliennummernplatzhalter 3"/>
          <p:cNvSpPr>
            <a:spLocks noGrp="1"/>
          </p:cNvSpPr>
          <p:nvPr>
            <p:ph type="sldNum" sz="quarter" idx="10"/>
          </p:nvPr>
        </p:nvSpPr>
        <p:spPr/>
        <p:txBody>
          <a:bodyPr/>
          <a:lstStyle/>
          <a:p>
            <a:fld id="{79A25503-54E7-437B-8435-5D54FC211A40}" type="slidenum">
              <a:rPr lang="de-DE" smtClean="0"/>
              <a:t>11</a:t>
            </a:fld>
            <a:endParaRPr lang="de-DE"/>
          </a:p>
        </p:txBody>
      </p:sp>
    </p:spTree>
    <p:extLst>
      <p:ext uri="{BB962C8B-B14F-4D97-AF65-F5344CB8AC3E}">
        <p14:creationId xmlns:p14="http://schemas.microsoft.com/office/powerpoint/2010/main" val="13488518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Wichtig: ein Command für den Klick auf das Item,</a:t>
            </a:r>
            <a:r>
              <a:rPr lang="de-DE" baseline="0" dirty="0" smtClean="0"/>
              <a:t> dazu die Daten, die wir darstellen wollen.</a:t>
            </a:r>
            <a:endParaRPr lang="de-DE" dirty="0"/>
          </a:p>
        </p:txBody>
      </p:sp>
      <p:sp>
        <p:nvSpPr>
          <p:cNvPr id="4" name="Foliennummernplatzhalter 3"/>
          <p:cNvSpPr>
            <a:spLocks noGrp="1"/>
          </p:cNvSpPr>
          <p:nvPr>
            <p:ph type="sldNum" sz="quarter" idx="10"/>
          </p:nvPr>
        </p:nvSpPr>
        <p:spPr/>
        <p:txBody>
          <a:bodyPr/>
          <a:lstStyle/>
          <a:p>
            <a:fld id="{79A25503-54E7-437B-8435-5D54FC211A40}" type="slidenum">
              <a:rPr lang="de-DE" smtClean="0"/>
              <a:t>12</a:t>
            </a:fld>
            <a:endParaRPr lang="de-DE"/>
          </a:p>
        </p:txBody>
      </p:sp>
    </p:spTree>
    <p:extLst>
      <p:ext uri="{BB962C8B-B14F-4D97-AF65-F5344CB8AC3E}">
        <p14:creationId xmlns:p14="http://schemas.microsoft.com/office/powerpoint/2010/main" val="31411781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Der Einfachheit halber</a:t>
            </a:r>
            <a:r>
              <a:rPr lang="de-DE" baseline="0" dirty="0" smtClean="0"/>
              <a:t> habe ich hinter jedem Item dasselbe Command hinterlegt. In einer </a:t>
            </a:r>
            <a:r>
              <a:rPr lang="de-DE" baseline="0" dirty="0" err="1" smtClean="0"/>
              <a:t>Realworld</a:t>
            </a:r>
            <a:r>
              <a:rPr lang="de-DE" baseline="0" dirty="0" smtClean="0"/>
              <a:t>-Applikation hat jedes Item sein eigenes Command, möglicherweise geteilt mit anderen Menüitems oder Buttons. Auch hier: der Text wird über eine hin-und-zurück Datenbindung angezeigt.</a:t>
            </a:r>
            <a:endParaRPr lang="de-DE" dirty="0"/>
          </a:p>
        </p:txBody>
      </p:sp>
      <p:sp>
        <p:nvSpPr>
          <p:cNvPr id="4" name="Foliennummernplatzhalter 3"/>
          <p:cNvSpPr>
            <a:spLocks noGrp="1"/>
          </p:cNvSpPr>
          <p:nvPr>
            <p:ph type="sldNum" sz="quarter" idx="10"/>
          </p:nvPr>
        </p:nvSpPr>
        <p:spPr/>
        <p:txBody>
          <a:bodyPr/>
          <a:lstStyle/>
          <a:p>
            <a:fld id="{79A25503-54E7-437B-8435-5D54FC211A40}" type="slidenum">
              <a:rPr lang="de-DE" smtClean="0"/>
              <a:t>13</a:t>
            </a:fld>
            <a:endParaRPr lang="de-DE"/>
          </a:p>
        </p:txBody>
      </p:sp>
    </p:spTree>
    <p:extLst>
      <p:ext uri="{BB962C8B-B14F-4D97-AF65-F5344CB8AC3E}">
        <p14:creationId xmlns:p14="http://schemas.microsoft.com/office/powerpoint/2010/main" val="31411781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Auch hier: das </a:t>
            </a:r>
            <a:r>
              <a:rPr lang="de-DE" dirty="0" err="1" smtClean="0"/>
              <a:t>MenuItem</a:t>
            </a:r>
            <a:r>
              <a:rPr lang="de-DE" dirty="0" smtClean="0"/>
              <a:t> hat einen Verweis auf das Model (per Datenbindung),</a:t>
            </a:r>
            <a:r>
              <a:rPr lang="de-DE" baseline="0" dirty="0" smtClean="0"/>
              <a:t> aus dem es das Command ausführt (wenn vorhanden), und das Item selber mitgibt. Das Ganze passiert total transparent für die Applikation, die das </a:t>
            </a:r>
            <a:r>
              <a:rPr lang="de-DE" baseline="0" smtClean="0"/>
              <a:t>Control einsetzt.</a:t>
            </a:r>
            <a:endParaRPr lang="de-DE" dirty="0"/>
          </a:p>
        </p:txBody>
      </p:sp>
      <p:sp>
        <p:nvSpPr>
          <p:cNvPr id="4" name="Foliennummernplatzhalter 3"/>
          <p:cNvSpPr>
            <a:spLocks noGrp="1"/>
          </p:cNvSpPr>
          <p:nvPr>
            <p:ph type="sldNum" sz="quarter" idx="10"/>
          </p:nvPr>
        </p:nvSpPr>
        <p:spPr/>
        <p:txBody>
          <a:bodyPr/>
          <a:lstStyle/>
          <a:p>
            <a:fld id="{79A25503-54E7-437B-8435-5D54FC211A40}" type="slidenum">
              <a:rPr lang="de-DE" smtClean="0"/>
              <a:t>14</a:t>
            </a:fld>
            <a:endParaRPr lang="de-DE"/>
          </a:p>
        </p:txBody>
      </p:sp>
    </p:spTree>
    <p:extLst>
      <p:ext uri="{BB962C8B-B14F-4D97-AF65-F5344CB8AC3E}">
        <p14:creationId xmlns:p14="http://schemas.microsoft.com/office/powerpoint/2010/main" val="31928720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M</a:t>
            </a:r>
            <a:r>
              <a:rPr lang="de-DE" baseline="0" dirty="0" smtClean="0"/>
              <a:t>an kann ganz im Stil von MVVM das Problem mit Fenstern und Messages lösen. Da aber eine Datumsauswahl eine sehr triviale Angelegenheit ist und oft benötigt wird, ist der Bau eines eigenen Controls sehr empfehlenswert</a:t>
            </a:r>
            <a:endParaRPr lang="de-DE" dirty="0"/>
          </a:p>
        </p:txBody>
      </p:sp>
      <p:sp>
        <p:nvSpPr>
          <p:cNvPr id="4" name="Foliennummernplatzhalter 3"/>
          <p:cNvSpPr>
            <a:spLocks noGrp="1"/>
          </p:cNvSpPr>
          <p:nvPr>
            <p:ph type="sldNum" sz="quarter" idx="10"/>
          </p:nvPr>
        </p:nvSpPr>
        <p:spPr/>
        <p:txBody>
          <a:bodyPr/>
          <a:lstStyle/>
          <a:p>
            <a:fld id="{79A25503-54E7-437B-8435-5D54FC211A40}" type="slidenum">
              <a:rPr lang="de-DE" smtClean="0"/>
              <a:t>15</a:t>
            </a:fld>
            <a:endParaRPr lang="de-DE"/>
          </a:p>
        </p:txBody>
      </p:sp>
    </p:spTree>
    <p:extLst>
      <p:ext uri="{BB962C8B-B14F-4D97-AF65-F5344CB8AC3E}">
        <p14:creationId xmlns:p14="http://schemas.microsoft.com/office/powerpoint/2010/main" val="30768052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5CA18502-3694-4C5C-A916-58EC60E0A456}" type="datetimeFigureOut">
              <a:rPr lang="de-DE" smtClean="0"/>
              <a:t>14.04.2018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87F9138-3E43-41AC-A4F4-56E71926592F}" type="slidenum">
              <a:rPr lang="de-DE" smtClean="0"/>
              <a:t>‹Nr.›</a:t>
            </a:fld>
            <a:endParaRPr lang="de-DE"/>
          </a:p>
        </p:txBody>
      </p:sp>
    </p:spTree>
    <p:extLst>
      <p:ext uri="{BB962C8B-B14F-4D97-AF65-F5344CB8AC3E}">
        <p14:creationId xmlns:p14="http://schemas.microsoft.com/office/powerpoint/2010/main" val="1769297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5CA18502-3694-4C5C-A916-58EC60E0A456}" type="datetimeFigureOut">
              <a:rPr lang="de-DE" smtClean="0"/>
              <a:t>14.04.2018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87F9138-3E43-41AC-A4F4-56E71926592F}" type="slidenum">
              <a:rPr lang="de-DE" smtClean="0"/>
              <a:t>‹Nr.›</a:t>
            </a:fld>
            <a:endParaRPr lang="de-DE"/>
          </a:p>
        </p:txBody>
      </p:sp>
    </p:spTree>
    <p:extLst>
      <p:ext uri="{BB962C8B-B14F-4D97-AF65-F5344CB8AC3E}">
        <p14:creationId xmlns:p14="http://schemas.microsoft.com/office/powerpoint/2010/main" val="1970990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5CA18502-3694-4C5C-A916-58EC60E0A456}" type="datetimeFigureOut">
              <a:rPr lang="de-DE" smtClean="0"/>
              <a:t>14.04.2018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87F9138-3E43-41AC-A4F4-56E71926592F}" type="slidenum">
              <a:rPr lang="de-DE" smtClean="0"/>
              <a:t>‹Nr.›</a:t>
            </a:fld>
            <a:endParaRPr lang="de-DE"/>
          </a:p>
        </p:txBody>
      </p:sp>
    </p:spTree>
    <p:extLst>
      <p:ext uri="{BB962C8B-B14F-4D97-AF65-F5344CB8AC3E}">
        <p14:creationId xmlns:p14="http://schemas.microsoft.com/office/powerpoint/2010/main" val="2816338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5CA18502-3694-4C5C-A916-58EC60E0A456}" type="datetimeFigureOut">
              <a:rPr lang="de-DE" smtClean="0"/>
              <a:t>14.04.2018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87F9138-3E43-41AC-A4F4-56E71926592F}" type="slidenum">
              <a:rPr lang="de-DE" smtClean="0"/>
              <a:t>‹Nr.›</a:t>
            </a:fld>
            <a:endParaRPr lang="de-DE"/>
          </a:p>
        </p:txBody>
      </p:sp>
    </p:spTree>
    <p:extLst>
      <p:ext uri="{BB962C8B-B14F-4D97-AF65-F5344CB8AC3E}">
        <p14:creationId xmlns:p14="http://schemas.microsoft.com/office/powerpoint/2010/main" val="14051189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5CA18502-3694-4C5C-A916-58EC60E0A456}" type="datetimeFigureOut">
              <a:rPr lang="de-DE" smtClean="0"/>
              <a:t>14.04.2018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87F9138-3E43-41AC-A4F4-56E71926592F}" type="slidenum">
              <a:rPr lang="de-DE" smtClean="0"/>
              <a:t>‹Nr.›</a:t>
            </a:fld>
            <a:endParaRPr lang="de-DE"/>
          </a:p>
        </p:txBody>
      </p:sp>
    </p:spTree>
    <p:extLst>
      <p:ext uri="{BB962C8B-B14F-4D97-AF65-F5344CB8AC3E}">
        <p14:creationId xmlns:p14="http://schemas.microsoft.com/office/powerpoint/2010/main" val="3760597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5CA18502-3694-4C5C-A916-58EC60E0A456}" type="datetimeFigureOut">
              <a:rPr lang="de-DE" smtClean="0"/>
              <a:t>14.04.2018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B87F9138-3E43-41AC-A4F4-56E71926592F}" type="slidenum">
              <a:rPr lang="de-DE" smtClean="0"/>
              <a:t>‹Nr.›</a:t>
            </a:fld>
            <a:endParaRPr lang="de-DE"/>
          </a:p>
        </p:txBody>
      </p:sp>
    </p:spTree>
    <p:extLst>
      <p:ext uri="{BB962C8B-B14F-4D97-AF65-F5344CB8AC3E}">
        <p14:creationId xmlns:p14="http://schemas.microsoft.com/office/powerpoint/2010/main" val="4171469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5CA18502-3694-4C5C-A916-58EC60E0A456}" type="datetimeFigureOut">
              <a:rPr lang="de-DE" smtClean="0"/>
              <a:t>14.04.2018</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B87F9138-3E43-41AC-A4F4-56E71926592F}" type="slidenum">
              <a:rPr lang="de-DE" smtClean="0"/>
              <a:t>‹Nr.›</a:t>
            </a:fld>
            <a:endParaRPr lang="de-DE"/>
          </a:p>
        </p:txBody>
      </p:sp>
    </p:spTree>
    <p:extLst>
      <p:ext uri="{BB962C8B-B14F-4D97-AF65-F5344CB8AC3E}">
        <p14:creationId xmlns:p14="http://schemas.microsoft.com/office/powerpoint/2010/main" val="2942737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5CA18502-3694-4C5C-A916-58EC60E0A456}" type="datetimeFigureOut">
              <a:rPr lang="de-DE" smtClean="0"/>
              <a:t>14.04.2018</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B87F9138-3E43-41AC-A4F4-56E71926592F}" type="slidenum">
              <a:rPr lang="de-DE" smtClean="0"/>
              <a:t>‹Nr.›</a:t>
            </a:fld>
            <a:endParaRPr lang="de-DE"/>
          </a:p>
        </p:txBody>
      </p:sp>
    </p:spTree>
    <p:extLst>
      <p:ext uri="{BB962C8B-B14F-4D97-AF65-F5344CB8AC3E}">
        <p14:creationId xmlns:p14="http://schemas.microsoft.com/office/powerpoint/2010/main" val="2680599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5CA18502-3694-4C5C-A916-58EC60E0A456}" type="datetimeFigureOut">
              <a:rPr lang="de-DE" smtClean="0"/>
              <a:t>14.04.2018</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B87F9138-3E43-41AC-A4F4-56E71926592F}" type="slidenum">
              <a:rPr lang="de-DE" smtClean="0"/>
              <a:t>‹Nr.›</a:t>
            </a:fld>
            <a:endParaRPr lang="de-DE"/>
          </a:p>
        </p:txBody>
      </p:sp>
    </p:spTree>
    <p:extLst>
      <p:ext uri="{BB962C8B-B14F-4D97-AF65-F5344CB8AC3E}">
        <p14:creationId xmlns:p14="http://schemas.microsoft.com/office/powerpoint/2010/main" val="2371107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5CA18502-3694-4C5C-A916-58EC60E0A456}" type="datetimeFigureOut">
              <a:rPr lang="de-DE" smtClean="0"/>
              <a:t>14.04.2018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B87F9138-3E43-41AC-A4F4-56E71926592F}" type="slidenum">
              <a:rPr lang="de-DE" smtClean="0"/>
              <a:t>‹Nr.›</a:t>
            </a:fld>
            <a:endParaRPr lang="de-DE"/>
          </a:p>
        </p:txBody>
      </p:sp>
    </p:spTree>
    <p:extLst>
      <p:ext uri="{BB962C8B-B14F-4D97-AF65-F5344CB8AC3E}">
        <p14:creationId xmlns:p14="http://schemas.microsoft.com/office/powerpoint/2010/main" val="681396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5CA18502-3694-4C5C-A916-58EC60E0A456}" type="datetimeFigureOut">
              <a:rPr lang="de-DE" smtClean="0"/>
              <a:t>14.04.2018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B87F9138-3E43-41AC-A4F4-56E71926592F}" type="slidenum">
              <a:rPr lang="de-DE" smtClean="0"/>
              <a:t>‹Nr.›</a:t>
            </a:fld>
            <a:endParaRPr lang="de-DE"/>
          </a:p>
        </p:txBody>
      </p:sp>
    </p:spTree>
    <p:extLst>
      <p:ext uri="{BB962C8B-B14F-4D97-AF65-F5344CB8AC3E}">
        <p14:creationId xmlns:p14="http://schemas.microsoft.com/office/powerpoint/2010/main" val="324057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A18502-3694-4C5C-A916-58EC60E0A456}" type="datetimeFigureOut">
              <a:rPr lang="de-DE" smtClean="0"/>
              <a:t>14.04.2018</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7F9138-3E43-41AC-A4F4-56E71926592F}" type="slidenum">
              <a:rPr lang="de-DE" smtClean="0"/>
              <a:t>‹Nr.›</a:t>
            </a:fld>
            <a:endParaRPr lang="de-DE"/>
          </a:p>
        </p:txBody>
      </p:sp>
    </p:spTree>
    <p:extLst>
      <p:ext uri="{BB962C8B-B14F-4D97-AF65-F5344CB8AC3E}">
        <p14:creationId xmlns:p14="http://schemas.microsoft.com/office/powerpoint/2010/main" val="37409437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1.jp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11.png"/><Relationship Id="rId4" Type="http://schemas.openxmlformats.org/officeDocument/2006/relationships/image" Target="../media/image1.jp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12.png"/><Relationship Id="rId4" Type="http://schemas.openxmlformats.org/officeDocument/2006/relationships/image" Target="../media/image1.jp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13.png"/><Relationship Id="rId4" Type="http://schemas.openxmlformats.org/officeDocument/2006/relationships/image" Target="../media/image1.jp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14.png"/><Relationship Id="rId4" Type="http://schemas.openxmlformats.org/officeDocument/2006/relationships/image" Target="../media/image1.jpg"/></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15.png"/><Relationship Id="rId4" Type="http://schemas.openxmlformats.org/officeDocument/2006/relationships/image" Target="../media/image1.jpg"/></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jpg"/></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18.png"/><Relationship Id="rId4" Type="http://schemas.openxmlformats.org/officeDocument/2006/relationships/image" Target="../media/image1.jpg"/></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19.png"/><Relationship Id="rId4" Type="http://schemas.openxmlformats.org/officeDocument/2006/relationships/image" Target="../media/image1.jpg"/></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1.jp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1.jp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1.jp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rmAutofit/>
          </a:bodyPr>
          <a:lstStyle/>
          <a:p>
            <a:r>
              <a:rPr lang="de-DE" sz="4000" dirty="0"/>
              <a:t>Data/Code </a:t>
            </a:r>
            <a:r>
              <a:rPr lang="de-DE" sz="4000" dirty="0" err="1"/>
              <a:t>driven</a:t>
            </a:r>
            <a:r>
              <a:rPr lang="de-DE" sz="4000" dirty="0"/>
              <a:t> UI mit WPF Teil </a:t>
            </a:r>
            <a:r>
              <a:rPr lang="de-DE" sz="4000" dirty="0" smtClean="0"/>
              <a:t>2</a:t>
            </a:r>
            <a:endParaRPr lang="de-DE" sz="4000" dirty="0"/>
          </a:p>
        </p:txBody>
      </p:sp>
      <p:sp>
        <p:nvSpPr>
          <p:cNvPr id="3" name="Untertitel 2"/>
          <p:cNvSpPr>
            <a:spLocks noGrp="1"/>
          </p:cNvSpPr>
          <p:nvPr>
            <p:ph type="subTitle" idx="1"/>
          </p:nvPr>
        </p:nvSpPr>
        <p:spPr/>
        <p:txBody>
          <a:bodyPr>
            <a:normAutofit/>
          </a:bodyPr>
          <a:lstStyle/>
          <a:p>
            <a:r>
              <a:rPr lang="de-DE" sz="2400" dirty="0" smtClean="0"/>
              <a:t>Der Bau von eigenen Controls</a:t>
            </a:r>
          </a:p>
          <a:p>
            <a:endParaRPr lang="de-DE" sz="1800" dirty="0" smtClean="0"/>
          </a:p>
          <a:p>
            <a:r>
              <a:rPr lang="de-DE" sz="1800" dirty="0" smtClean="0"/>
              <a:t>Wolfgang Riedmann</a:t>
            </a:r>
            <a:br>
              <a:rPr lang="de-DE" sz="1800" dirty="0" smtClean="0"/>
            </a:br>
            <a:r>
              <a:rPr lang="de-DE" sz="1800" dirty="0" smtClean="0"/>
              <a:t>wolfgang@riedmann.it</a:t>
            </a:r>
            <a:endParaRPr lang="de-DE" sz="1800" dirty="0"/>
          </a:p>
        </p:txBody>
      </p:sp>
      <p:pic>
        <p:nvPicPr>
          <p:cNvPr id="4" name="Grafi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err="1" smtClean="0"/>
              <a:t>Xbase.Future</a:t>
            </a:r>
            <a:r>
              <a:rPr lang="de-DE" dirty="0" smtClean="0"/>
              <a:t> 2018 in Köln</a:t>
            </a:r>
            <a:endParaRPr lang="de-DE" dirty="0"/>
          </a:p>
        </p:txBody>
      </p:sp>
    </p:spTree>
    <p:extLst>
      <p:ext uri="{BB962C8B-B14F-4D97-AF65-F5344CB8AC3E}">
        <p14:creationId xmlns:p14="http://schemas.microsoft.com/office/powerpoint/2010/main" val="28984018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980728"/>
            <a:ext cx="7772400" cy="792088"/>
          </a:xfrm>
        </p:spPr>
        <p:txBody>
          <a:bodyPr>
            <a:normAutofit/>
          </a:bodyPr>
          <a:lstStyle/>
          <a:p>
            <a:r>
              <a:rPr lang="de-DE" sz="4000" dirty="0" smtClean="0"/>
              <a:t>Das Control</a:t>
            </a:r>
            <a:endParaRPr lang="de-DE" sz="4000" dirty="0"/>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err="1" smtClean="0"/>
              <a:t>Xbase.Future</a:t>
            </a:r>
            <a:r>
              <a:rPr lang="de-DE" dirty="0" smtClean="0"/>
              <a:t> 2018 in Köln</a:t>
            </a:r>
            <a:endParaRPr lang="de-DE" dirty="0"/>
          </a:p>
        </p:txBody>
      </p:sp>
      <p:pic>
        <p:nvPicPr>
          <p:cNvPr id="6" name="Grafi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pic>
        <p:nvPicPr>
          <p:cNvPr id="7"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91680" y="1916832"/>
            <a:ext cx="5573241" cy="14265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feld 7"/>
          <p:cNvSpPr txBox="1"/>
          <p:nvPr/>
        </p:nvSpPr>
        <p:spPr>
          <a:xfrm>
            <a:off x="912234" y="3789040"/>
            <a:ext cx="7272808" cy="1754326"/>
          </a:xfrm>
          <a:prstGeom prst="rect">
            <a:avLst/>
          </a:prstGeom>
          <a:noFill/>
        </p:spPr>
        <p:txBody>
          <a:bodyPr wrap="square" rtlCol="0">
            <a:spAutoFit/>
          </a:bodyPr>
          <a:lstStyle/>
          <a:p>
            <a:r>
              <a:rPr lang="de-DE" dirty="0" smtClean="0"/>
              <a:t>Das </a:t>
            </a:r>
            <a:r>
              <a:rPr lang="de-DE" dirty="0" err="1" smtClean="0"/>
              <a:t>TreeViewControl</a:t>
            </a:r>
            <a:r>
              <a:rPr lang="de-DE" dirty="0" smtClean="0"/>
              <a:t> bringt das komplette Layout nach außen schon mit, inklusive Datenbindung. </a:t>
            </a:r>
          </a:p>
          <a:p>
            <a:r>
              <a:rPr lang="de-DE" dirty="0" smtClean="0"/>
              <a:t>Aber: das </a:t>
            </a:r>
            <a:r>
              <a:rPr lang="de-DE" dirty="0" err="1" smtClean="0"/>
              <a:t>TreeViewControl</a:t>
            </a:r>
            <a:r>
              <a:rPr lang="de-DE" dirty="0" smtClean="0"/>
              <a:t> erlaubt keine Zuweisung von verschiedenen </a:t>
            </a:r>
            <a:r>
              <a:rPr lang="de-DE" dirty="0" err="1" smtClean="0"/>
              <a:t>Commands</a:t>
            </a:r>
            <a:r>
              <a:rPr lang="de-DE" dirty="0" smtClean="0"/>
              <a:t> zu den einzelnen Items, außerdem ist die Gestaltung der einzelnen Items eingeschränkt.</a:t>
            </a:r>
          </a:p>
          <a:p>
            <a:r>
              <a:rPr lang="de-DE" dirty="0" smtClean="0"/>
              <a:t>Lösung: man kann eigene Controls </a:t>
            </a:r>
            <a:r>
              <a:rPr lang="de-DE" dirty="0" err="1" smtClean="0"/>
              <a:t>as</a:t>
            </a:r>
            <a:r>
              <a:rPr lang="de-DE" dirty="0" smtClean="0"/>
              <a:t> </a:t>
            </a:r>
            <a:r>
              <a:rPr lang="de-DE" dirty="0" err="1" smtClean="0"/>
              <a:t>Treeview</a:t>
            </a:r>
            <a:r>
              <a:rPr lang="de-DE" dirty="0" smtClean="0"/>
              <a:t>-Items einsetzen. </a:t>
            </a:r>
            <a:endParaRPr lang="de-DE" dirty="0"/>
          </a:p>
        </p:txBody>
      </p:sp>
    </p:spTree>
    <p:extLst>
      <p:ext uri="{BB962C8B-B14F-4D97-AF65-F5344CB8AC3E}">
        <p14:creationId xmlns:p14="http://schemas.microsoft.com/office/powerpoint/2010/main" val="35708352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980728"/>
            <a:ext cx="7772400" cy="792088"/>
          </a:xfrm>
        </p:spPr>
        <p:txBody>
          <a:bodyPr>
            <a:normAutofit/>
          </a:bodyPr>
          <a:lstStyle/>
          <a:p>
            <a:r>
              <a:rPr lang="de-DE" sz="4000" dirty="0" smtClean="0"/>
              <a:t>Das </a:t>
            </a:r>
            <a:r>
              <a:rPr lang="de-DE" sz="4000" dirty="0" err="1" smtClean="0"/>
              <a:t>TreeViewMenuItem</a:t>
            </a:r>
            <a:endParaRPr lang="de-DE" sz="4000" dirty="0"/>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err="1" smtClean="0"/>
              <a:t>Xbase.Future</a:t>
            </a:r>
            <a:r>
              <a:rPr lang="de-DE" dirty="0" smtClean="0"/>
              <a:t> 2018 in Köln</a:t>
            </a:r>
            <a:endParaRPr lang="de-DE" dirty="0"/>
          </a:p>
        </p:txBody>
      </p:sp>
      <p:pic>
        <p:nvPicPr>
          <p:cNvPr id="6" name="Grafi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pic>
        <p:nvPicPr>
          <p:cNvPr id="3"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75656" y="1988838"/>
            <a:ext cx="6453534" cy="33156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911977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980728"/>
            <a:ext cx="7772400" cy="792088"/>
          </a:xfrm>
        </p:spPr>
        <p:txBody>
          <a:bodyPr>
            <a:normAutofit/>
          </a:bodyPr>
          <a:lstStyle/>
          <a:p>
            <a:r>
              <a:rPr lang="de-DE" sz="4000" dirty="0" smtClean="0"/>
              <a:t>Wichtig: das Model hinter dem Item</a:t>
            </a:r>
            <a:endParaRPr lang="de-DE" sz="4000" dirty="0"/>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err="1" smtClean="0"/>
              <a:t>Xbase.Future</a:t>
            </a:r>
            <a:r>
              <a:rPr lang="de-DE" dirty="0" smtClean="0"/>
              <a:t> 2018 in Köln</a:t>
            </a:r>
            <a:endParaRPr lang="de-DE" dirty="0"/>
          </a:p>
        </p:txBody>
      </p:sp>
      <p:pic>
        <p:nvPicPr>
          <p:cNvPr id="6" name="Grafi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pic>
        <p:nvPicPr>
          <p:cNvPr id="4098"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31640" y="1844824"/>
            <a:ext cx="6192688" cy="36378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944987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980728"/>
            <a:ext cx="7772400" cy="792088"/>
          </a:xfrm>
        </p:spPr>
        <p:txBody>
          <a:bodyPr>
            <a:normAutofit/>
          </a:bodyPr>
          <a:lstStyle/>
          <a:p>
            <a:r>
              <a:rPr lang="de-DE" sz="4000" dirty="0" smtClean="0"/>
              <a:t>Befüllung über das </a:t>
            </a:r>
            <a:r>
              <a:rPr lang="de-DE" sz="4000" dirty="0" err="1" smtClean="0"/>
              <a:t>ViewModel</a:t>
            </a:r>
            <a:endParaRPr lang="de-DE" sz="4000" dirty="0"/>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err="1" smtClean="0"/>
              <a:t>Xbase.Future</a:t>
            </a:r>
            <a:r>
              <a:rPr lang="de-DE" dirty="0" smtClean="0"/>
              <a:t> 2018 in Köln</a:t>
            </a:r>
            <a:endParaRPr lang="de-DE" dirty="0"/>
          </a:p>
        </p:txBody>
      </p:sp>
      <p:pic>
        <p:nvPicPr>
          <p:cNvPr id="6" name="Grafi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pic>
        <p:nvPicPr>
          <p:cNvPr id="5122"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55576" y="2132856"/>
            <a:ext cx="7368302" cy="28522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708713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980728"/>
            <a:ext cx="7772400" cy="792088"/>
          </a:xfrm>
        </p:spPr>
        <p:txBody>
          <a:bodyPr>
            <a:normAutofit/>
          </a:bodyPr>
          <a:lstStyle/>
          <a:p>
            <a:r>
              <a:rPr lang="de-DE" sz="4000" dirty="0" smtClean="0"/>
              <a:t>Event abfangen</a:t>
            </a:r>
            <a:endParaRPr lang="de-DE" sz="4000" dirty="0"/>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err="1" smtClean="0"/>
              <a:t>Xbase.Future</a:t>
            </a:r>
            <a:r>
              <a:rPr lang="de-DE" dirty="0" smtClean="0"/>
              <a:t> 2018 in Köln</a:t>
            </a:r>
            <a:endParaRPr lang="de-DE" dirty="0"/>
          </a:p>
        </p:txBody>
      </p:sp>
      <p:pic>
        <p:nvPicPr>
          <p:cNvPr id="6" name="Grafi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pic>
        <p:nvPicPr>
          <p:cNvPr id="614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87624" y="1988840"/>
            <a:ext cx="6856413" cy="3771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286421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980728"/>
            <a:ext cx="7772400" cy="792088"/>
          </a:xfrm>
        </p:spPr>
        <p:txBody>
          <a:bodyPr>
            <a:normAutofit/>
          </a:bodyPr>
          <a:lstStyle/>
          <a:p>
            <a:r>
              <a:rPr lang="de-DE" sz="4000" dirty="0" smtClean="0"/>
              <a:t>Die </a:t>
            </a:r>
            <a:r>
              <a:rPr lang="de-DE" sz="4000" dirty="0" err="1" smtClean="0"/>
              <a:t>DateTextBox</a:t>
            </a:r>
            <a:endParaRPr lang="de-DE" sz="4000" dirty="0"/>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err="1" smtClean="0"/>
              <a:t>Xbase.Future</a:t>
            </a:r>
            <a:r>
              <a:rPr lang="de-DE" dirty="0" smtClean="0"/>
              <a:t> 2018 in Köln</a:t>
            </a:r>
            <a:endParaRPr lang="de-DE" dirty="0"/>
          </a:p>
        </p:txBody>
      </p:sp>
      <p:pic>
        <p:nvPicPr>
          <p:cNvPr id="6" name="Grafi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pic>
        <p:nvPicPr>
          <p:cNvPr id="3"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68104" y="1844824"/>
            <a:ext cx="3879799" cy="34910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622883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980728"/>
            <a:ext cx="7772400" cy="792088"/>
          </a:xfrm>
        </p:spPr>
        <p:txBody>
          <a:bodyPr>
            <a:normAutofit fontScale="90000"/>
          </a:bodyPr>
          <a:lstStyle/>
          <a:p>
            <a:r>
              <a:rPr lang="de-DE" sz="4000" dirty="0" smtClean="0"/>
              <a:t>Zwischenschritt: Die </a:t>
            </a:r>
            <a:r>
              <a:rPr lang="de-DE" sz="4000" dirty="0" err="1" smtClean="0"/>
              <a:t>CommandTextBox</a:t>
            </a:r>
            <a:endParaRPr lang="de-DE" sz="4000" dirty="0"/>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err="1" smtClean="0"/>
              <a:t>Xbase.Future</a:t>
            </a:r>
            <a:r>
              <a:rPr lang="de-DE" dirty="0" smtClean="0"/>
              <a:t> 2018 in Köln</a:t>
            </a:r>
            <a:endParaRPr lang="de-DE" dirty="0"/>
          </a:p>
        </p:txBody>
      </p:sp>
      <p:pic>
        <p:nvPicPr>
          <p:cNvPr id="6" name="Grafi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pic>
        <p:nvPicPr>
          <p:cNvPr id="205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75656" y="1664263"/>
            <a:ext cx="6008011" cy="32403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5374" y="5085184"/>
            <a:ext cx="7988573" cy="9855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681013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980728"/>
            <a:ext cx="7772400" cy="792088"/>
          </a:xfrm>
        </p:spPr>
        <p:txBody>
          <a:bodyPr>
            <a:normAutofit/>
          </a:bodyPr>
          <a:lstStyle/>
          <a:p>
            <a:r>
              <a:rPr lang="de-DE" sz="4000" dirty="0" smtClean="0"/>
              <a:t>Die </a:t>
            </a:r>
            <a:r>
              <a:rPr lang="de-DE" sz="4000" dirty="0" err="1" smtClean="0"/>
              <a:t>DateTextBox</a:t>
            </a:r>
            <a:endParaRPr lang="de-DE" sz="4000" dirty="0"/>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err="1" smtClean="0"/>
              <a:t>Xbase.Future</a:t>
            </a:r>
            <a:r>
              <a:rPr lang="de-DE" dirty="0" smtClean="0"/>
              <a:t> 2018 in Köln</a:t>
            </a:r>
            <a:endParaRPr lang="de-DE" dirty="0"/>
          </a:p>
        </p:txBody>
      </p:sp>
      <p:pic>
        <p:nvPicPr>
          <p:cNvPr id="6" name="Grafi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pic>
        <p:nvPicPr>
          <p:cNvPr id="3074"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46513" y="1916832"/>
            <a:ext cx="7519295" cy="31809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43055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980728"/>
            <a:ext cx="7772400" cy="792088"/>
          </a:xfrm>
        </p:spPr>
        <p:txBody>
          <a:bodyPr>
            <a:normAutofit/>
          </a:bodyPr>
          <a:lstStyle/>
          <a:p>
            <a:r>
              <a:rPr lang="de-DE" sz="4000" dirty="0" smtClean="0"/>
              <a:t>Implementierung</a:t>
            </a:r>
            <a:endParaRPr lang="de-DE" sz="4000" dirty="0"/>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err="1" smtClean="0"/>
              <a:t>Xbase.Future</a:t>
            </a:r>
            <a:r>
              <a:rPr lang="de-DE" dirty="0" smtClean="0"/>
              <a:t> 2018 in Köln</a:t>
            </a:r>
            <a:endParaRPr lang="de-DE" dirty="0"/>
          </a:p>
        </p:txBody>
      </p:sp>
      <p:pic>
        <p:nvPicPr>
          <p:cNvPr id="6" name="Grafi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pic>
        <p:nvPicPr>
          <p:cNvPr id="4098"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75656" y="1916832"/>
            <a:ext cx="5434125" cy="34815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505854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539552" y="1628800"/>
            <a:ext cx="7772400" cy="2304256"/>
          </a:xfrm>
        </p:spPr>
        <p:txBody>
          <a:bodyPr>
            <a:normAutofit/>
          </a:bodyPr>
          <a:lstStyle/>
          <a:p>
            <a:r>
              <a:rPr lang="de-DE" sz="4000" dirty="0" smtClean="0"/>
              <a:t>Das </a:t>
            </a:r>
            <a:r>
              <a:rPr lang="de-DE" sz="4000" dirty="0" err="1" smtClean="0"/>
              <a:t>wars</a:t>
            </a:r>
            <a:r>
              <a:rPr lang="de-DE" sz="4000" dirty="0" smtClean="0"/>
              <a:t> – Danke für Ihre Aufmerksamkeit!</a:t>
            </a:r>
            <a:endParaRPr lang="de-DE" sz="4000" dirty="0"/>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err="1" smtClean="0"/>
              <a:t>Xbase.Future</a:t>
            </a:r>
            <a:r>
              <a:rPr lang="de-DE" dirty="0" smtClean="0"/>
              <a:t> 2018 in Köln</a:t>
            </a:r>
            <a:endParaRPr lang="de-DE" dirty="0"/>
          </a:p>
        </p:txBody>
      </p:sp>
      <p:pic>
        <p:nvPicPr>
          <p:cNvPr id="6" name="Grafi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spTree>
    <p:extLst>
      <p:ext uri="{BB962C8B-B14F-4D97-AF65-F5344CB8AC3E}">
        <p14:creationId xmlns:p14="http://schemas.microsoft.com/office/powerpoint/2010/main" val="9312471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11560" y="1196752"/>
            <a:ext cx="7772400" cy="631065"/>
          </a:xfrm>
        </p:spPr>
        <p:txBody>
          <a:bodyPr>
            <a:normAutofit fontScale="90000"/>
          </a:bodyPr>
          <a:lstStyle/>
          <a:p>
            <a:r>
              <a:rPr lang="de-DE" sz="4000" dirty="0" smtClean="0"/>
              <a:t>Q &amp; A</a:t>
            </a:r>
            <a:endParaRPr lang="de-DE" sz="4000" dirty="0"/>
          </a:p>
        </p:txBody>
      </p:sp>
      <p:pic>
        <p:nvPicPr>
          <p:cNvPr id="4" name="Grafi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err="1" smtClean="0"/>
              <a:t>Xbase.Future</a:t>
            </a:r>
            <a:r>
              <a:rPr lang="de-DE" dirty="0" smtClean="0"/>
              <a:t> 2018 in Köln</a:t>
            </a:r>
            <a:endParaRPr lang="de-DE" dirty="0"/>
          </a:p>
        </p:txBody>
      </p:sp>
      <p:sp>
        <p:nvSpPr>
          <p:cNvPr id="8" name="Textfeld 7"/>
          <p:cNvSpPr txBox="1"/>
          <p:nvPr/>
        </p:nvSpPr>
        <p:spPr>
          <a:xfrm>
            <a:off x="431540" y="1844824"/>
            <a:ext cx="8352928" cy="4524315"/>
          </a:xfrm>
          <a:prstGeom prst="rect">
            <a:avLst/>
          </a:prstGeom>
          <a:noFill/>
        </p:spPr>
        <p:txBody>
          <a:bodyPr wrap="square" rtlCol="0">
            <a:spAutoFit/>
          </a:bodyPr>
          <a:lstStyle/>
          <a:p>
            <a:r>
              <a:rPr lang="de-DE" b="1" dirty="0" smtClean="0"/>
              <a:t>Kann man das nicht auch mit XAML lösen, ohne eigene Control-Klassen?</a:t>
            </a:r>
          </a:p>
          <a:p>
            <a:r>
              <a:rPr lang="de-DE" dirty="0" smtClean="0"/>
              <a:t>Sicher geht das, nur meiner Meinung nach weniger elegant und rationell</a:t>
            </a:r>
          </a:p>
          <a:p>
            <a:endParaRPr lang="de-DE" dirty="0"/>
          </a:p>
          <a:p>
            <a:r>
              <a:rPr lang="de-DE" b="1" dirty="0" smtClean="0"/>
              <a:t>Gäbe es nicht auch eine andere Lösung als die vorgestellte?</a:t>
            </a:r>
          </a:p>
          <a:p>
            <a:r>
              <a:rPr lang="de-DE" dirty="0" smtClean="0"/>
              <a:t>Sicher gibt es mehrere andere Lösungen, und die vorgestellte muss nicht die beste sein.</a:t>
            </a:r>
          </a:p>
          <a:p>
            <a:endParaRPr lang="de-DE" dirty="0"/>
          </a:p>
          <a:p>
            <a:r>
              <a:rPr lang="de-DE" b="1" dirty="0" smtClean="0"/>
              <a:t>Wäre die </a:t>
            </a:r>
            <a:r>
              <a:rPr lang="de-DE" b="1" dirty="0" err="1" smtClean="0"/>
              <a:t>Benamung</a:t>
            </a:r>
            <a:r>
              <a:rPr lang="de-DE" b="1" dirty="0" smtClean="0"/>
              <a:t> nicht anders besser?</a:t>
            </a:r>
          </a:p>
          <a:p>
            <a:r>
              <a:rPr lang="de-DE" dirty="0" smtClean="0"/>
              <a:t>Wenn Ihnen andere Namen für Klassen und Eigenschaften besser gefallen, steht es Ihnen jederzeit frei, beides zu ändern.</a:t>
            </a:r>
          </a:p>
          <a:p>
            <a:endParaRPr lang="de-DE" dirty="0"/>
          </a:p>
          <a:p>
            <a:r>
              <a:rPr lang="de-DE" b="1" dirty="0" smtClean="0"/>
              <a:t>Können diese Controls nicht auch in XAML-Fenstern verwendet werden?</a:t>
            </a:r>
          </a:p>
          <a:p>
            <a:r>
              <a:rPr lang="de-DE" dirty="0" smtClean="0"/>
              <a:t>Sicher können Sie das – ich habe das nur in den Beispielen nicht eingebaut</a:t>
            </a:r>
          </a:p>
          <a:p>
            <a:endParaRPr lang="de-DE" dirty="0"/>
          </a:p>
          <a:p>
            <a:r>
              <a:rPr lang="de-DE" b="1" dirty="0" smtClean="0"/>
              <a:t>Kann ich diese Controls frei verwenden und erweitern?</a:t>
            </a:r>
          </a:p>
          <a:p>
            <a:r>
              <a:rPr lang="de-DE" dirty="0" smtClean="0"/>
              <a:t>Auf jeden Fall. Sie dürfen sie nur nicht als Grundlage für kommerzielle Controls verwenden, d.h. Sie können sie erweitern, dürfen sie aber nicht verkaufen.</a:t>
            </a:r>
            <a:endParaRPr lang="de-DE" dirty="0"/>
          </a:p>
        </p:txBody>
      </p:sp>
    </p:spTree>
    <p:extLst>
      <p:ext uri="{BB962C8B-B14F-4D97-AF65-F5344CB8AC3E}">
        <p14:creationId xmlns:p14="http://schemas.microsoft.com/office/powerpoint/2010/main" val="15967242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692697"/>
            <a:ext cx="7772400" cy="1080120"/>
          </a:xfrm>
        </p:spPr>
        <p:txBody>
          <a:bodyPr>
            <a:normAutofit/>
          </a:bodyPr>
          <a:lstStyle/>
          <a:p>
            <a:r>
              <a:rPr lang="de-DE" sz="4000" dirty="0" smtClean="0"/>
              <a:t>Bau von eigenen Controls in WPF</a:t>
            </a:r>
            <a:endParaRPr lang="de-DE" sz="4000" dirty="0"/>
          </a:p>
        </p:txBody>
      </p:sp>
      <p:pic>
        <p:nvPicPr>
          <p:cNvPr id="4" name="Grafik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err="1" smtClean="0"/>
              <a:t>Xbase.Future</a:t>
            </a:r>
            <a:r>
              <a:rPr lang="de-DE" dirty="0" smtClean="0"/>
              <a:t> 2018 in Köln</a:t>
            </a:r>
            <a:endParaRPr lang="de-DE" dirty="0"/>
          </a:p>
        </p:txBody>
      </p:sp>
      <p:pic>
        <p:nvPicPr>
          <p:cNvPr id="6" name="Grafi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sp>
        <p:nvSpPr>
          <p:cNvPr id="7" name="Textfeld 6"/>
          <p:cNvSpPr txBox="1"/>
          <p:nvPr/>
        </p:nvSpPr>
        <p:spPr>
          <a:xfrm>
            <a:off x="1079612" y="1700808"/>
            <a:ext cx="7308812" cy="3970318"/>
          </a:xfrm>
          <a:prstGeom prst="rect">
            <a:avLst/>
          </a:prstGeom>
          <a:noFill/>
        </p:spPr>
        <p:txBody>
          <a:bodyPr wrap="square" rtlCol="0">
            <a:spAutoFit/>
          </a:bodyPr>
          <a:lstStyle/>
          <a:p>
            <a:r>
              <a:rPr lang="de-DE" dirty="0" smtClean="0"/>
              <a:t>Die WPF-Controls basieren </a:t>
            </a:r>
            <a:r>
              <a:rPr lang="de-DE" b="1" dirty="0" smtClean="0"/>
              <a:t>nicht</a:t>
            </a:r>
            <a:r>
              <a:rPr lang="de-DE" dirty="0" smtClean="0"/>
              <a:t> auf Windows-Controls, sondern sind komplett neu und vektororientiert entworfen.</a:t>
            </a:r>
          </a:p>
          <a:p>
            <a:endParaRPr lang="de-DE" dirty="0" smtClean="0"/>
          </a:p>
          <a:p>
            <a:r>
              <a:rPr lang="de-DE" dirty="0" smtClean="0"/>
              <a:t>Nahezu jedes Control kann andere Controls enthalten!</a:t>
            </a:r>
          </a:p>
          <a:p>
            <a:endParaRPr lang="de-DE" dirty="0" smtClean="0"/>
          </a:p>
          <a:p>
            <a:r>
              <a:rPr lang="de-DE" dirty="0" smtClean="0"/>
              <a:t>Der Fantasie des Entwicklers sind kaum Grenzen gesetzt.</a:t>
            </a:r>
          </a:p>
          <a:p>
            <a:endParaRPr lang="de-DE" dirty="0" smtClean="0"/>
          </a:p>
          <a:p>
            <a:r>
              <a:rPr lang="de-DE" dirty="0" smtClean="0"/>
              <a:t>So kann ein Button ohne weiteres ein </a:t>
            </a:r>
            <a:r>
              <a:rPr lang="de-DE" dirty="0" err="1" smtClean="0"/>
              <a:t>Grid</a:t>
            </a:r>
            <a:r>
              <a:rPr lang="de-DE" dirty="0" smtClean="0"/>
              <a:t> oder ein </a:t>
            </a:r>
            <a:r>
              <a:rPr lang="de-DE" dirty="0" err="1" smtClean="0"/>
              <a:t>StackPanel</a:t>
            </a:r>
            <a:r>
              <a:rPr lang="de-DE" dirty="0" smtClean="0"/>
              <a:t> enthalten, die ihrerseits weitere Controls enthalten können.</a:t>
            </a:r>
          </a:p>
          <a:p>
            <a:endParaRPr lang="de-DE" dirty="0"/>
          </a:p>
          <a:p>
            <a:r>
              <a:rPr lang="de-DE" dirty="0" smtClean="0"/>
              <a:t>Wenn Sie mit WPF-Controls erfolgreich arbeiten möchten, vergessen Sie alles, was Sie über die Windows GDI wissen, und lassen Sie Ihrer Fantasie freien Lauf!</a:t>
            </a:r>
            <a:endParaRPr lang="de-DE" dirty="0"/>
          </a:p>
          <a:p>
            <a:endParaRPr lang="de-DE" dirty="0"/>
          </a:p>
        </p:txBody>
      </p:sp>
    </p:spTree>
    <p:extLst>
      <p:ext uri="{BB962C8B-B14F-4D97-AF65-F5344CB8AC3E}">
        <p14:creationId xmlns:p14="http://schemas.microsoft.com/office/powerpoint/2010/main" val="4549144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692697"/>
            <a:ext cx="7772400" cy="1080120"/>
          </a:xfrm>
        </p:spPr>
        <p:txBody>
          <a:bodyPr>
            <a:normAutofit/>
          </a:bodyPr>
          <a:lstStyle/>
          <a:p>
            <a:r>
              <a:rPr lang="de-DE" sz="4000" dirty="0" smtClean="0"/>
              <a:t>WPF und Datenbindung</a:t>
            </a:r>
            <a:endParaRPr lang="de-DE" sz="4000" dirty="0"/>
          </a:p>
        </p:txBody>
      </p:sp>
      <p:pic>
        <p:nvPicPr>
          <p:cNvPr id="4" name="Grafik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err="1" smtClean="0"/>
              <a:t>Xbase.Future</a:t>
            </a:r>
            <a:r>
              <a:rPr lang="de-DE" dirty="0" smtClean="0"/>
              <a:t> 2018 in Köln</a:t>
            </a:r>
            <a:endParaRPr lang="de-DE" dirty="0"/>
          </a:p>
        </p:txBody>
      </p:sp>
      <p:pic>
        <p:nvPicPr>
          <p:cNvPr id="6" name="Grafi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sp>
        <p:nvSpPr>
          <p:cNvPr id="7" name="Textfeld 6"/>
          <p:cNvSpPr txBox="1"/>
          <p:nvPr/>
        </p:nvSpPr>
        <p:spPr>
          <a:xfrm>
            <a:off x="251520" y="1700808"/>
            <a:ext cx="8640960" cy="3139321"/>
          </a:xfrm>
          <a:prstGeom prst="rect">
            <a:avLst/>
          </a:prstGeom>
          <a:noFill/>
        </p:spPr>
        <p:txBody>
          <a:bodyPr wrap="square" rtlCol="0">
            <a:spAutoFit/>
          </a:bodyPr>
          <a:lstStyle/>
          <a:p>
            <a:r>
              <a:rPr lang="de-DE" dirty="0" smtClean="0"/>
              <a:t>WPF ohne Datenbindung ist möglich, und funktioniert auch sehr gut.</a:t>
            </a:r>
          </a:p>
          <a:p>
            <a:r>
              <a:rPr lang="de-DE" dirty="0" smtClean="0"/>
              <a:t>Man verschenkt aber sehr viel vom Potential, wenn man auf die Datenbindung verzichtet.</a:t>
            </a:r>
          </a:p>
          <a:p>
            <a:r>
              <a:rPr lang="de-DE" dirty="0" smtClean="0"/>
              <a:t>Daher sollte man bei der Implementierung eigener Controls die Datenbindung vorsehen.</a:t>
            </a:r>
          </a:p>
          <a:p>
            <a:endParaRPr lang="de-DE" dirty="0"/>
          </a:p>
          <a:p>
            <a:r>
              <a:rPr lang="de-DE" dirty="0" smtClean="0"/>
              <a:t>Implementation Datenbindung in XAML:</a:t>
            </a:r>
          </a:p>
          <a:p>
            <a:r>
              <a:rPr lang="de-DE" dirty="0"/>
              <a:t>&lt;TextBox Name="</a:t>
            </a:r>
            <a:r>
              <a:rPr lang="de-DE" dirty="0" err="1"/>
              <a:t>Participant</a:t>
            </a:r>
            <a:r>
              <a:rPr lang="de-DE" dirty="0"/>
              <a:t>" Text="{Binding </a:t>
            </a:r>
            <a:r>
              <a:rPr lang="de-DE" dirty="0" err="1"/>
              <a:t>Model.Participant</a:t>
            </a:r>
            <a:r>
              <a:rPr lang="de-DE" dirty="0" smtClean="0"/>
              <a:t>}"&lt;/</a:t>
            </a:r>
            <a:r>
              <a:rPr lang="de-DE" dirty="0"/>
              <a:t>TextBox</a:t>
            </a:r>
            <a:r>
              <a:rPr lang="de-DE" dirty="0" smtClean="0"/>
              <a:t>&gt;</a:t>
            </a:r>
          </a:p>
          <a:p>
            <a:endParaRPr lang="de-DE" dirty="0"/>
          </a:p>
          <a:p>
            <a:r>
              <a:rPr lang="de-DE" dirty="0" smtClean="0"/>
              <a:t>Implementation Datenbindung in Code:</a:t>
            </a:r>
          </a:p>
          <a:p>
            <a:r>
              <a:rPr lang="de-DE" dirty="0" err="1"/>
              <a:t>oTextBox:SetBinding</a:t>
            </a:r>
            <a:r>
              <a:rPr lang="de-DE" dirty="0"/>
              <a:t>( </a:t>
            </a:r>
            <a:r>
              <a:rPr lang="de-DE" dirty="0" err="1"/>
              <a:t>TextBox.TextProperty</a:t>
            </a:r>
            <a:r>
              <a:rPr lang="de-DE" dirty="0"/>
              <a:t>, </a:t>
            </a:r>
            <a:r>
              <a:rPr lang="de-DE" dirty="0" smtClean="0"/>
              <a:t>Binding{ „</a:t>
            </a:r>
            <a:r>
              <a:rPr lang="de-DE" dirty="0" err="1" smtClean="0"/>
              <a:t>Model.Participant</a:t>
            </a:r>
            <a:r>
              <a:rPr lang="de-DE" dirty="0" smtClean="0"/>
              <a:t>“ } )</a:t>
            </a:r>
          </a:p>
          <a:p>
            <a:endParaRPr lang="de-DE" dirty="0"/>
          </a:p>
          <a:p>
            <a:r>
              <a:rPr lang="de-DE" dirty="0" smtClean="0"/>
              <a:t>Die Datenbindung ist das Aufwendigste bei der Implementation eigener Controls!</a:t>
            </a:r>
            <a:endParaRPr lang="de-DE" dirty="0"/>
          </a:p>
        </p:txBody>
      </p:sp>
    </p:spTree>
    <p:extLst>
      <p:ext uri="{BB962C8B-B14F-4D97-AF65-F5344CB8AC3E}">
        <p14:creationId xmlns:p14="http://schemas.microsoft.com/office/powerpoint/2010/main" val="2523855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980728"/>
            <a:ext cx="7772400" cy="792088"/>
          </a:xfrm>
        </p:spPr>
        <p:txBody>
          <a:bodyPr>
            <a:normAutofit/>
          </a:bodyPr>
          <a:lstStyle/>
          <a:p>
            <a:r>
              <a:rPr lang="de-DE" sz="4000" dirty="0" smtClean="0"/>
              <a:t>Der </a:t>
            </a:r>
            <a:r>
              <a:rPr lang="de-DE" sz="4000" dirty="0" err="1" smtClean="0"/>
              <a:t>ImageTextSelector</a:t>
            </a:r>
            <a:endParaRPr lang="de-DE" sz="4000" dirty="0"/>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err="1" smtClean="0"/>
              <a:t>Xbase.Future</a:t>
            </a:r>
            <a:r>
              <a:rPr lang="de-DE" dirty="0" smtClean="0"/>
              <a:t> 2018 in Köln</a:t>
            </a:r>
            <a:endParaRPr lang="de-DE" dirty="0"/>
          </a:p>
        </p:txBody>
      </p:sp>
      <p:pic>
        <p:nvPicPr>
          <p:cNvPr id="6" name="Grafi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pic>
        <p:nvPicPr>
          <p:cNvPr id="102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75656" y="1916832"/>
            <a:ext cx="6509840" cy="38196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451445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980728"/>
            <a:ext cx="7772400" cy="792088"/>
          </a:xfrm>
        </p:spPr>
        <p:txBody>
          <a:bodyPr>
            <a:normAutofit/>
          </a:bodyPr>
          <a:lstStyle/>
          <a:p>
            <a:r>
              <a:rPr lang="de-DE" sz="4000" dirty="0" smtClean="0"/>
              <a:t>Das Control</a:t>
            </a:r>
            <a:endParaRPr lang="de-DE" sz="4000" dirty="0"/>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err="1" smtClean="0"/>
              <a:t>Xbase.Future</a:t>
            </a:r>
            <a:r>
              <a:rPr lang="de-DE" dirty="0" smtClean="0"/>
              <a:t> 2018 in Köln</a:t>
            </a:r>
            <a:endParaRPr lang="de-DE" dirty="0"/>
          </a:p>
        </p:txBody>
      </p:sp>
      <p:pic>
        <p:nvPicPr>
          <p:cNvPr id="6" name="Grafi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pic>
        <p:nvPicPr>
          <p:cNvPr id="2051"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7564" y="1772816"/>
            <a:ext cx="5511279"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9552" y="2996952"/>
            <a:ext cx="5328592" cy="31483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436772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980728"/>
            <a:ext cx="7772400" cy="792088"/>
          </a:xfrm>
        </p:spPr>
        <p:txBody>
          <a:bodyPr>
            <a:normAutofit/>
          </a:bodyPr>
          <a:lstStyle/>
          <a:p>
            <a:r>
              <a:rPr lang="de-DE" sz="4000" dirty="0" smtClean="0"/>
              <a:t>Implementierung Datenbindung</a:t>
            </a:r>
            <a:endParaRPr lang="de-DE" sz="4000" dirty="0"/>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err="1" smtClean="0"/>
              <a:t>Xbase.Future</a:t>
            </a:r>
            <a:r>
              <a:rPr lang="de-DE" dirty="0" smtClean="0"/>
              <a:t> 2018 in Köln</a:t>
            </a:r>
            <a:endParaRPr lang="de-DE" dirty="0"/>
          </a:p>
        </p:txBody>
      </p:sp>
      <p:pic>
        <p:nvPicPr>
          <p:cNvPr id="6" name="Grafi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7564" y="1700808"/>
            <a:ext cx="4124094" cy="5040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7564" y="2420888"/>
            <a:ext cx="7820744" cy="8829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47565" y="3573016"/>
            <a:ext cx="6372708" cy="11022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905632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980728"/>
            <a:ext cx="7772400" cy="792088"/>
          </a:xfrm>
        </p:spPr>
        <p:txBody>
          <a:bodyPr>
            <a:normAutofit/>
          </a:bodyPr>
          <a:lstStyle/>
          <a:p>
            <a:r>
              <a:rPr lang="de-DE" sz="4000" dirty="0" smtClean="0"/>
              <a:t>Besonderheiten</a:t>
            </a:r>
            <a:endParaRPr lang="de-DE" sz="4000" dirty="0"/>
          </a:p>
        </p:txBody>
      </p:sp>
      <p:pic>
        <p:nvPicPr>
          <p:cNvPr id="4" name="Grafik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err="1" smtClean="0"/>
              <a:t>Xbase.Future</a:t>
            </a:r>
            <a:r>
              <a:rPr lang="de-DE" dirty="0" smtClean="0"/>
              <a:t> 2018 in Köln</a:t>
            </a:r>
            <a:endParaRPr lang="de-DE" dirty="0"/>
          </a:p>
        </p:txBody>
      </p:sp>
      <p:pic>
        <p:nvPicPr>
          <p:cNvPr id="6" name="Grafi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sp>
        <p:nvSpPr>
          <p:cNvPr id="7" name="Textfeld 6"/>
          <p:cNvSpPr txBox="1"/>
          <p:nvPr/>
        </p:nvSpPr>
        <p:spPr>
          <a:xfrm>
            <a:off x="827584" y="1988840"/>
            <a:ext cx="7560840" cy="3139321"/>
          </a:xfrm>
          <a:prstGeom prst="rect">
            <a:avLst/>
          </a:prstGeom>
          <a:noFill/>
        </p:spPr>
        <p:txBody>
          <a:bodyPr wrap="square" rtlCol="0">
            <a:spAutoFit/>
          </a:bodyPr>
          <a:lstStyle/>
          <a:p>
            <a:r>
              <a:rPr lang="de-DE" dirty="0" smtClean="0"/>
              <a:t>Aktionen durch Button-Betätigung oder Menü-Auswahl werden in WPF idealerweise per Command ausgeführt.</a:t>
            </a:r>
          </a:p>
          <a:p>
            <a:r>
              <a:rPr lang="de-DE" dirty="0" smtClean="0"/>
              <a:t>Der </a:t>
            </a:r>
            <a:r>
              <a:rPr lang="de-DE" dirty="0" err="1" smtClean="0"/>
              <a:t>ImageTextSelector</a:t>
            </a:r>
            <a:r>
              <a:rPr lang="de-DE" dirty="0" smtClean="0"/>
              <a:t> </a:t>
            </a:r>
            <a:r>
              <a:rPr lang="de-DE" dirty="0" err="1" smtClean="0"/>
              <a:t>läßt</a:t>
            </a:r>
            <a:r>
              <a:rPr lang="de-DE" dirty="0" smtClean="0"/>
              <a:t> die Hinterlegung eines </a:t>
            </a:r>
            <a:r>
              <a:rPr lang="de-DE" dirty="0" err="1" smtClean="0"/>
              <a:t>Commands</a:t>
            </a:r>
            <a:r>
              <a:rPr lang="de-DE" dirty="0" smtClean="0"/>
              <a:t> bei Doppelklick zu, z.B. um das Auswahlfenster zu schließen.</a:t>
            </a:r>
          </a:p>
          <a:p>
            <a:endParaRPr lang="de-DE" dirty="0"/>
          </a:p>
          <a:p>
            <a:r>
              <a:rPr lang="de-DE" dirty="0" smtClean="0"/>
              <a:t>Im Textfeld des </a:t>
            </a:r>
            <a:r>
              <a:rPr lang="de-DE" dirty="0" err="1" smtClean="0"/>
              <a:t>Beispieles</a:t>
            </a:r>
            <a:r>
              <a:rPr lang="de-DE" dirty="0" smtClean="0"/>
              <a:t> wird auch der Text des gerade geklickten Bildes angezeigt.</a:t>
            </a:r>
          </a:p>
          <a:p>
            <a:r>
              <a:rPr lang="de-DE" dirty="0" smtClean="0"/>
              <a:t>Das passiert durch eine doppelte Bindung: die entsprechende Eigenschaft des </a:t>
            </a:r>
            <a:r>
              <a:rPr lang="de-DE" dirty="0" err="1" smtClean="0"/>
              <a:t>ImageTextSelectors</a:t>
            </a:r>
            <a:r>
              <a:rPr lang="de-DE" dirty="0" smtClean="0"/>
              <a:t> ist an eine Property des </a:t>
            </a:r>
            <a:r>
              <a:rPr lang="de-DE" dirty="0" err="1" smtClean="0"/>
              <a:t>ViewModels</a:t>
            </a:r>
            <a:r>
              <a:rPr lang="de-DE" dirty="0" smtClean="0"/>
              <a:t> gekoppelt, die dann ihrerseits eine andere Property des </a:t>
            </a:r>
            <a:r>
              <a:rPr lang="de-DE" dirty="0" err="1" smtClean="0"/>
              <a:t>ViewModels</a:t>
            </a:r>
            <a:r>
              <a:rPr lang="de-DE" dirty="0" smtClean="0"/>
              <a:t> ändert, an die das Textfeld gebunden ist.</a:t>
            </a:r>
            <a:endParaRPr lang="de-DE" dirty="0"/>
          </a:p>
        </p:txBody>
      </p:sp>
    </p:spTree>
    <p:extLst>
      <p:ext uri="{BB962C8B-B14F-4D97-AF65-F5344CB8AC3E}">
        <p14:creationId xmlns:p14="http://schemas.microsoft.com/office/powerpoint/2010/main" val="12671114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980728"/>
            <a:ext cx="7772400" cy="792088"/>
          </a:xfrm>
        </p:spPr>
        <p:txBody>
          <a:bodyPr>
            <a:normAutofit/>
          </a:bodyPr>
          <a:lstStyle/>
          <a:p>
            <a:r>
              <a:rPr lang="de-DE" sz="4000" dirty="0" smtClean="0"/>
              <a:t>Das </a:t>
            </a:r>
            <a:r>
              <a:rPr lang="de-DE" sz="4000" dirty="0" err="1" smtClean="0"/>
              <a:t>TreeViewMenu</a:t>
            </a:r>
            <a:endParaRPr lang="de-DE" sz="4000" dirty="0"/>
          </a:p>
        </p:txBody>
      </p:sp>
      <p:pic>
        <p:nvPicPr>
          <p:cNvPr id="4" name="Grafik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err="1" smtClean="0"/>
              <a:t>Xbase.Future</a:t>
            </a:r>
            <a:r>
              <a:rPr lang="de-DE" dirty="0" smtClean="0"/>
              <a:t> 2018 in Köln</a:t>
            </a:r>
            <a:endParaRPr lang="de-DE" dirty="0"/>
          </a:p>
        </p:txBody>
      </p:sp>
      <p:pic>
        <p:nvPicPr>
          <p:cNvPr id="6" name="Grafi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pic>
        <p:nvPicPr>
          <p:cNvPr id="1026" name="Picture 2" descr="C:\Users\Wolfgang\AppData\Local\Temp\SNAGHTML673f483.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63688" y="1916832"/>
            <a:ext cx="5837024" cy="40324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00359704"/>
      </p:ext>
    </p:extLst>
  </p:cSld>
  <p:clrMapOvr>
    <a:masterClrMapping/>
  </p:clrMapOvr>
  <p:timing>
    <p:tnLst>
      <p:par>
        <p:cTn id="1" dur="indefinite" restart="never" nodeType="tmRoot"/>
      </p:par>
    </p:tn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1134</Words>
  <Application>Microsoft Office PowerPoint</Application>
  <PresentationFormat>Bildschirmpräsentation (4:3)</PresentationFormat>
  <Paragraphs>111</Paragraphs>
  <Slides>19</Slides>
  <Notes>13</Notes>
  <HiddenSlides>0</HiddenSlides>
  <MMClips>0</MMClips>
  <ScaleCrop>false</ScaleCrop>
  <HeadingPairs>
    <vt:vector size="4" baseType="variant">
      <vt:variant>
        <vt:lpstr>Design</vt:lpstr>
      </vt:variant>
      <vt:variant>
        <vt:i4>1</vt:i4>
      </vt:variant>
      <vt:variant>
        <vt:lpstr>Folientitel</vt:lpstr>
      </vt:variant>
      <vt:variant>
        <vt:i4>19</vt:i4>
      </vt:variant>
    </vt:vector>
  </HeadingPairs>
  <TitlesOfParts>
    <vt:vector size="20" baseType="lpstr">
      <vt:lpstr>Larissa</vt:lpstr>
      <vt:lpstr>Data/Code driven UI mit WPF Teil 2</vt:lpstr>
      <vt:lpstr>Q &amp; A</vt:lpstr>
      <vt:lpstr>Bau von eigenen Controls in WPF</vt:lpstr>
      <vt:lpstr>WPF und Datenbindung</vt:lpstr>
      <vt:lpstr>Der ImageTextSelector</vt:lpstr>
      <vt:lpstr>Das Control</vt:lpstr>
      <vt:lpstr>Implementierung Datenbindung</vt:lpstr>
      <vt:lpstr>Besonderheiten</vt:lpstr>
      <vt:lpstr>Das TreeViewMenu</vt:lpstr>
      <vt:lpstr>Das Control</vt:lpstr>
      <vt:lpstr>Das TreeViewMenuItem</vt:lpstr>
      <vt:lpstr>Wichtig: das Model hinter dem Item</vt:lpstr>
      <vt:lpstr>Befüllung über das ViewModel</vt:lpstr>
      <vt:lpstr>Event abfangen</vt:lpstr>
      <vt:lpstr>Die DateTextBox</vt:lpstr>
      <vt:lpstr>Zwischenschritt: Die CommandTextBox</vt:lpstr>
      <vt:lpstr>Die DateTextBox</vt:lpstr>
      <vt:lpstr>Implementierung</vt:lpstr>
      <vt:lpstr>Das wars – Danke für Ihre Aufmerksamkeit!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Data/Code driven UI mit WPF Teil 1</dc:title>
  <dc:creator>Wolfgang Riedmann</dc:creator>
  <cp:lastModifiedBy>Wolfgang Riedmann</cp:lastModifiedBy>
  <cp:revision>52</cp:revision>
  <dcterms:created xsi:type="dcterms:W3CDTF">2017-10-30T05:19:03Z</dcterms:created>
  <dcterms:modified xsi:type="dcterms:W3CDTF">2018-04-14T15:31:49Z</dcterms:modified>
</cp:coreProperties>
</file>