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09" r:id="rId2"/>
    <p:sldId id="29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8" r:id="rId16"/>
    <p:sldId id="329" r:id="rId17"/>
    <p:sldId id="330" r:id="rId18"/>
    <p:sldId id="331" r:id="rId19"/>
    <p:sldId id="326" r:id="rId20"/>
    <p:sldId id="332" r:id="rId21"/>
    <p:sldId id="333" r:id="rId22"/>
    <p:sldId id="334" r:id="rId23"/>
    <p:sldId id="335" r:id="rId24"/>
    <p:sldId id="279" r:id="rId25"/>
  </p:sldIdLst>
  <p:sldSz cx="17340263" cy="9753600"/>
  <p:notesSz cx="6797675" cy="99282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AE68"/>
    <a:srgbClr val="D1D0A8"/>
    <a:srgbClr val="192052"/>
    <a:srgbClr val="3C9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86421" autoAdjust="0"/>
  </p:normalViewPr>
  <p:slideViewPr>
    <p:cSldViewPr>
      <p:cViewPr varScale="1">
        <p:scale>
          <a:sx n="84" d="100"/>
          <a:sy n="84" d="100"/>
        </p:scale>
        <p:origin x="108" y="342"/>
      </p:cViewPr>
      <p:guideLst>
        <p:guide orient="horz" pos="3072"/>
        <p:guide pos="5462"/>
      </p:guideLst>
    </p:cSldViewPr>
  </p:slideViewPr>
  <p:outlineViewPr>
    <p:cViewPr>
      <p:scale>
        <a:sx n="33" d="100"/>
        <a:sy n="33" d="100"/>
      </p:scale>
      <p:origin x="0" y="-61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4413C-DFF0-43EE-9903-07DC4DDA5581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0591A-57B0-4D6F-8347-8D31FC453B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123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A797E-E7CB-4E09-A1F4-C5A30F1D980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F0F4-EC98-409A-9D74-F0EF02EE367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5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9673" y="3030539"/>
            <a:ext cx="14740917" cy="2090737"/>
          </a:xfrm>
          <a:prstGeom prst="rect">
            <a:avLst/>
          </a:prstGeom>
        </p:spPr>
        <p:txBody>
          <a:bodyPr vert="horz"/>
          <a:lstStyle>
            <a:lvl1pPr marL="0" indent="0" algn="l">
              <a:buFontTx/>
              <a:buNone/>
              <a:defRPr b="1" i="0" kern="1200" baseline="0">
                <a:solidFill>
                  <a:srgbClr val="3C9825"/>
                </a:solidFill>
                <a:latin typeface="Neo Sans St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1464" y="5527676"/>
            <a:ext cx="12137337" cy="2492375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baseline="0">
                <a:solidFill>
                  <a:srgbClr val="192052"/>
                </a:solidFill>
                <a:latin typeface="Neo San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4367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0">
              <a:srgbClr val="D1D0A8"/>
            </a:gs>
            <a:gs pos="48000">
              <a:srgbClr val="D1D0A8"/>
            </a:gs>
            <a:gs pos="100000">
              <a:srgbClr val="D1D0A8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625600"/>
          </a:xfrm>
          <a:prstGeom prst="rect">
            <a:avLst/>
          </a:prstGeom>
        </p:spPr>
        <p:txBody>
          <a:bodyPr vert="horz"/>
          <a:lstStyle>
            <a:lvl1pPr>
              <a:defRPr sz="6000" b="1" i="0" kern="1200">
                <a:solidFill>
                  <a:srgbClr val="192052"/>
                </a:solidFill>
                <a:latin typeface="Neo San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860" y="2276476"/>
            <a:ext cx="15604543" cy="6435725"/>
          </a:xfrm>
          <a:prstGeom prst="rect">
            <a:avLst/>
          </a:prstGeom>
        </p:spPr>
        <p:txBody>
          <a:bodyPr vert="horz"/>
          <a:lstStyle>
            <a:lvl1pPr marL="571500" indent="-571500" algn="l">
              <a:buSzPct val="100000"/>
              <a:buFont typeface="Arial" panose="020B0604020202020204" pitchFamily="34" charset="0"/>
              <a:buChar char="•"/>
              <a:defRPr>
                <a:latin typeface="Neo Sans"/>
              </a:defRPr>
            </a:lvl1pPr>
            <a:lvl2pPr marL="1028700" indent="-571500" algn="l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  <a:defRPr lang="en-US" sz="3600" dirty="0" smtClean="0">
                <a:solidFill>
                  <a:schemeClr val="tx1"/>
                </a:solidFill>
                <a:latin typeface="Neo Sans"/>
                <a:ea typeface="+mn-ea"/>
                <a:cs typeface="+mn-cs"/>
                <a:sym typeface="Gill Sans" charset="0"/>
              </a:defRPr>
            </a:lvl2pPr>
            <a:lvl3pPr marL="1485900" indent="-571500" algn="l">
              <a:lnSpc>
                <a:spcPct val="100000"/>
              </a:lnSpc>
              <a:buSzPct val="100000"/>
              <a:buFont typeface="Wingdings" panose="05000000000000000000" pitchFamily="2" charset="2"/>
              <a:buChar char="§"/>
              <a:defRPr>
                <a:latin typeface="Neo Sans"/>
              </a:defRPr>
            </a:lvl3pPr>
            <a:lvl4pPr marL="1943100" indent="-571500" algn="l">
              <a:buFont typeface="Arial" panose="020B0604020202020204" pitchFamily="34" charset="0"/>
              <a:buChar char="•"/>
              <a:defRPr>
                <a:latin typeface="Neo Sans"/>
              </a:defRPr>
            </a:lvl4pPr>
            <a:lvl5pPr marL="2400300" indent="-571500" algn="l">
              <a:buFont typeface="Arial" panose="020B0604020202020204" pitchFamily="34" charset="0"/>
              <a:buChar char="•"/>
              <a:defRPr>
                <a:latin typeface="Neo 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69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625600"/>
          </a:xfrm>
          <a:prstGeom prst="rect">
            <a:avLst/>
          </a:prstGeom>
        </p:spPr>
        <p:txBody>
          <a:bodyPr vert="horz"/>
          <a:lstStyle>
            <a:lvl1pPr>
              <a:defRPr sz="6000" b="1" i="0" kern="1200">
                <a:solidFill>
                  <a:srgbClr val="3C9825"/>
                </a:solidFill>
                <a:latin typeface="Neo San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7860" y="2276476"/>
            <a:ext cx="7700669" cy="6435725"/>
          </a:xfrm>
          <a:prstGeom prst="rect">
            <a:avLst/>
          </a:prstGeom>
        </p:spPr>
        <p:txBody>
          <a:bodyPr vert="horz"/>
          <a:lstStyle>
            <a:lvl1pPr marL="457200" indent="-457200" algn="l">
              <a:buSzPct val="150000"/>
              <a:buFont typeface="Arial" panose="020B0604020202020204" pitchFamily="34" charset="0"/>
              <a:buChar char="•"/>
              <a:defRPr sz="2800" kern="1200">
                <a:latin typeface="Neo Sans"/>
              </a:defRPr>
            </a:lvl1pPr>
            <a:lvl2pPr marL="800100" indent="-342900" algn="l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  <a:defRPr sz="2400" kern="1200">
                <a:latin typeface="Neo Sans"/>
              </a:defRPr>
            </a:lvl2pPr>
            <a:lvl3pPr algn="l">
              <a:defRPr sz="2000" kern="1200">
                <a:latin typeface="Neo Sans"/>
              </a:defRPr>
            </a:lvl3pPr>
            <a:lvl4pPr algn="l">
              <a:defRPr sz="1800" kern="1200">
                <a:latin typeface="Neo Sans"/>
              </a:defRPr>
            </a:lvl4pPr>
            <a:lvl5pPr algn="l">
              <a:defRPr sz="1800" kern="1200">
                <a:latin typeface="Neo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8766146" y="2276476"/>
            <a:ext cx="7700669" cy="6435725"/>
          </a:xfrm>
          <a:prstGeom prst="rect">
            <a:avLst/>
          </a:prstGeom>
        </p:spPr>
        <p:txBody>
          <a:bodyPr vert="horz"/>
          <a:lstStyle>
            <a:lvl1pPr marL="457200" indent="-457200" algn="l">
              <a:buSzPct val="150000"/>
              <a:buFont typeface="Arial" panose="020B0604020202020204" pitchFamily="34" charset="0"/>
              <a:buChar char="•"/>
              <a:defRPr sz="2800" kern="1200">
                <a:latin typeface="Neo Sans"/>
              </a:defRPr>
            </a:lvl1pPr>
            <a:lvl2pPr marL="800100" indent="-342900" algn="l">
              <a:lnSpc>
                <a:spcPct val="150000"/>
              </a:lnSpc>
              <a:buSzPct val="150000"/>
              <a:buFont typeface="Arial" panose="020B0604020202020204" pitchFamily="34" charset="0"/>
              <a:buChar char="•"/>
              <a:defRPr sz="2400" kern="1200">
                <a:latin typeface="Neo Sans"/>
              </a:defRPr>
            </a:lvl2pPr>
            <a:lvl3pPr algn="l">
              <a:defRPr sz="2000" kern="1200">
                <a:latin typeface="Neo Sans"/>
              </a:defRPr>
            </a:lvl3pPr>
            <a:lvl4pPr algn="l">
              <a:defRPr sz="1800" kern="1200">
                <a:latin typeface="Neo Sans"/>
              </a:defRPr>
            </a:lvl4pPr>
            <a:lvl5pPr algn="l">
              <a:defRPr sz="1800" kern="1200">
                <a:latin typeface="Neo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571238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18757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533" y="2600960"/>
            <a:ext cx="13005197" cy="390144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76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7533" y="6527237"/>
            <a:ext cx="13005197" cy="21426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133">
                <a:solidFill>
                  <a:schemeClr val="accent1"/>
                </a:solidFill>
                <a:latin typeface="+mj-lt"/>
              </a:defRPr>
            </a:lvl1pPr>
            <a:lvl2pPr marL="487695" indent="0">
              <a:buNone/>
              <a:defRPr sz="2133"/>
            </a:lvl2pPr>
            <a:lvl3pPr marL="975390" indent="0">
              <a:buNone/>
              <a:defRPr sz="1920"/>
            </a:lvl3pPr>
            <a:lvl4pPr marL="1463086" indent="0">
              <a:buNone/>
              <a:defRPr sz="1707"/>
            </a:lvl4pPr>
            <a:lvl5pPr marL="1950781" indent="0">
              <a:buNone/>
              <a:defRPr sz="1707"/>
            </a:lvl5pPr>
            <a:lvl6pPr marL="2438476" indent="0">
              <a:buNone/>
              <a:defRPr sz="1707"/>
            </a:lvl6pPr>
            <a:lvl7pPr marL="2926171" indent="0">
              <a:buNone/>
              <a:defRPr sz="1707"/>
            </a:lvl7pPr>
            <a:lvl8pPr marL="3413867" indent="0">
              <a:buNone/>
              <a:defRPr sz="1707"/>
            </a:lvl8pPr>
            <a:lvl9pPr marL="3901562" indent="0">
              <a:buNone/>
              <a:defRPr sz="17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567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1D0A8"/>
            </a:gs>
            <a:gs pos="48000">
              <a:srgbClr val="D1D0A8"/>
            </a:gs>
            <a:gs pos="100000">
              <a:srgbClr val="D1D0A8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/>
          </p:cNvSpPr>
          <p:nvPr userDrawn="1"/>
        </p:nvSpPr>
        <p:spPr bwMode="auto">
          <a:xfrm>
            <a:off x="8103520" y="9071497"/>
            <a:ext cx="115576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dirty="0">
                <a:solidFill>
                  <a:srgbClr val="272E6D"/>
                </a:solidFill>
                <a:latin typeface="NeoSans" charset="0"/>
                <a:ea typeface="ＭＳ Ｐゴシック" charset="0"/>
                <a:sym typeface="NeoSans" charset="0"/>
              </a:rPr>
              <a:t>X# Summit 2022</a:t>
            </a:r>
          </a:p>
        </p:txBody>
      </p:sp>
      <p:sp>
        <p:nvSpPr>
          <p:cNvPr id="4" name="Rectangle 2"/>
          <p:cNvSpPr>
            <a:spLocks/>
          </p:cNvSpPr>
          <p:nvPr userDrawn="1"/>
        </p:nvSpPr>
        <p:spPr bwMode="auto">
          <a:xfrm>
            <a:off x="893030" y="9061450"/>
            <a:ext cx="44166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US" sz="2000" dirty="0">
                <a:solidFill>
                  <a:srgbClr val="42A12D"/>
                </a:solidFill>
                <a:latin typeface="NeoSans" charset="0"/>
                <a:ea typeface="ＭＳ Ｐゴシック" charset="0"/>
                <a:sym typeface="NeoSans" charset="0"/>
              </a:rPr>
              <a:t>Umgang mit SQL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6915" y="8532752"/>
            <a:ext cx="1344534" cy="10573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7" r:id="rId4"/>
    <p:sldLayoutId id="2147483658" r:id="rId5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avicat.com/en/products/navicat-essentials" TargetMode="External"/><Relationship Id="rId2" Type="http://schemas.openxmlformats.org/officeDocument/2006/relationships/hyperlink" Target="https://fishcodelib.com/database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.wikipedia.org/wiki/SQ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sharp.eu/" TargetMode="External"/><Relationship Id="rId2" Type="http://schemas.openxmlformats.org/officeDocument/2006/relationships/hyperlink" Target="mailto:Wolfgang@riedmann.i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SQL – </a:t>
            </a:r>
            <a:r>
              <a:rPr lang="en-US" sz="8000" dirty="0" err="1"/>
              <a:t>Umgang</a:t>
            </a:r>
            <a:r>
              <a:rPr lang="en-US" sz="8000" dirty="0"/>
              <a:t> </a:t>
            </a:r>
            <a:r>
              <a:rPr lang="en-US" sz="8000" dirty="0" err="1"/>
              <a:t>mit</a:t>
            </a:r>
            <a:r>
              <a:rPr lang="en-US" sz="8000" dirty="0"/>
              <a:t> </a:t>
            </a:r>
            <a:r>
              <a:rPr lang="en-US" sz="8000" dirty="0" err="1"/>
              <a:t>verschiedenen</a:t>
            </a:r>
            <a:r>
              <a:rPr lang="en-US" sz="8000" dirty="0"/>
              <a:t> </a:t>
            </a:r>
            <a:r>
              <a:rPr lang="en-US" sz="8000" dirty="0" err="1"/>
              <a:t>Datenbank</a:t>
            </a:r>
            <a:r>
              <a:rPr lang="en-US" sz="8000" dirty="0"/>
              <a:t>-Engines</a:t>
            </a:r>
            <a:endParaRPr lang="nl-NL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br>
              <a:rPr lang="en-US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497136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PostgreSQL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PostgreSQL war </a:t>
            </a:r>
            <a:r>
              <a:rPr lang="en-US" sz="4800" b="0" dirty="0" err="1"/>
              <a:t>lange</a:t>
            </a:r>
            <a:r>
              <a:rPr lang="en-US" sz="4800" b="0" dirty="0"/>
              <a:t> Zeit </a:t>
            </a:r>
            <a:r>
              <a:rPr lang="en-US" sz="4800" b="0" dirty="0" err="1"/>
              <a:t>nicht</a:t>
            </a:r>
            <a:r>
              <a:rPr lang="en-US" sz="4800" b="0" dirty="0"/>
              <a:t> </a:t>
            </a:r>
            <a:r>
              <a:rPr lang="en-US" sz="4800" b="0" dirty="0" err="1"/>
              <a:t>sehr</a:t>
            </a:r>
            <a:r>
              <a:rPr lang="en-US" sz="4800" b="0" dirty="0"/>
              <a:t> </a:t>
            </a:r>
            <a:r>
              <a:rPr lang="en-US" sz="4800" b="0" dirty="0" err="1"/>
              <a:t>bekannt</a:t>
            </a:r>
            <a:r>
              <a:rPr lang="en-US" sz="4800" b="0" dirty="0"/>
              <a:t>, </a:t>
            </a:r>
            <a:r>
              <a:rPr lang="en-US" sz="4800" b="0" dirty="0" err="1"/>
              <a:t>wurde</a:t>
            </a:r>
            <a:r>
              <a:rPr lang="en-US" sz="4800" b="0" dirty="0"/>
              <a:t> </a:t>
            </a:r>
            <a:r>
              <a:rPr lang="en-US" sz="4800" b="0" dirty="0" err="1"/>
              <a:t>aber</a:t>
            </a:r>
            <a:r>
              <a:rPr lang="en-US" sz="4800" b="0" dirty="0"/>
              <a:t> in den </a:t>
            </a:r>
            <a:r>
              <a:rPr lang="en-US" sz="4800" b="0" dirty="0" err="1"/>
              <a:t>letzten</a:t>
            </a:r>
            <a:r>
              <a:rPr lang="en-US" sz="4800" b="0" dirty="0"/>
              <a:t> Jahren </a:t>
            </a:r>
            <a:r>
              <a:rPr lang="en-US" sz="4800" b="0" dirty="0" err="1"/>
              <a:t>massiv</a:t>
            </a:r>
            <a:r>
              <a:rPr lang="en-US" sz="4800" b="0" dirty="0"/>
              <a:t> </a:t>
            </a:r>
            <a:r>
              <a:rPr lang="en-US" sz="4800" b="0" dirty="0" err="1"/>
              <a:t>weiterentwickelt</a:t>
            </a:r>
            <a:r>
              <a:rPr lang="en-US" sz="4800" b="0" dirty="0"/>
              <a:t>, </a:t>
            </a:r>
            <a:r>
              <a:rPr lang="en-US" sz="4800" b="0" dirty="0" err="1"/>
              <a:t>massiver</a:t>
            </a:r>
            <a:r>
              <a:rPr lang="en-US" sz="4800" b="0" dirty="0"/>
              <a:t> </a:t>
            </a:r>
            <a:r>
              <a:rPr lang="en-US" sz="4800" b="0" dirty="0" err="1"/>
              <a:t>Aufschwung</a:t>
            </a:r>
            <a:r>
              <a:rPr lang="en-US" sz="4800" b="0" dirty="0"/>
              <a:t> </a:t>
            </a:r>
            <a:r>
              <a:rPr lang="en-US" sz="4800" b="0" dirty="0" err="1"/>
              <a:t>durch</a:t>
            </a:r>
            <a:r>
              <a:rPr lang="en-US" sz="4800" b="0" dirty="0"/>
              <a:t> die </a:t>
            </a:r>
            <a:r>
              <a:rPr lang="en-US" sz="4800" b="0" dirty="0" err="1"/>
              <a:t>Übernahme</a:t>
            </a:r>
            <a:r>
              <a:rPr lang="en-US" sz="4800" b="0" dirty="0"/>
              <a:t> von MySQL </a:t>
            </a:r>
            <a:r>
              <a:rPr lang="en-US" sz="4800" b="0" dirty="0" err="1"/>
              <a:t>durch</a:t>
            </a:r>
            <a:r>
              <a:rPr lang="en-US" sz="4800" b="0" dirty="0"/>
              <a:t> Oracle.</a:t>
            </a:r>
          </a:p>
          <a:p>
            <a:r>
              <a:rPr lang="en-US" sz="4800" b="0" dirty="0" err="1"/>
              <a:t>Lauffähig</a:t>
            </a:r>
            <a:r>
              <a:rPr lang="en-US" sz="4800" b="0" dirty="0"/>
              <a:t> </a:t>
            </a:r>
            <a:r>
              <a:rPr lang="en-US" sz="4800" b="0" dirty="0" err="1"/>
              <a:t>unter</a:t>
            </a:r>
            <a:r>
              <a:rPr lang="en-US" sz="4800" b="0" dirty="0"/>
              <a:t> Windows und Linux </a:t>
            </a:r>
            <a:r>
              <a:rPr lang="en-US" sz="4800" b="0" dirty="0" err="1"/>
              <a:t>sowie</a:t>
            </a:r>
            <a:r>
              <a:rPr lang="en-US" sz="4800" b="0" dirty="0"/>
              <a:t> MacOS, open source, </a:t>
            </a:r>
            <a:r>
              <a:rPr lang="en-US" sz="4800" b="0" dirty="0" err="1"/>
              <a:t>kann</a:t>
            </a:r>
            <a:r>
              <a:rPr lang="en-US" sz="4800" b="0" dirty="0"/>
              <a:t> </a:t>
            </a:r>
            <a:r>
              <a:rPr lang="en-US" sz="4800" b="0" dirty="0" err="1"/>
              <a:t>frei</a:t>
            </a:r>
            <a:r>
              <a:rPr lang="en-US" sz="4800" b="0" dirty="0"/>
              <a:t> </a:t>
            </a:r>
            <a:r>
              <a:rPr lang="en-US" sz="4800" b="0" dirty="0" err="1"/>
              <a:t>eingesetzt</a:t>
            </a:r>
            <a:r>
              <a:rPr lang="en-US" sz="4800" b="0" dirty="0"/>
              <a:t> </a:t>
            </a:r>
            <a:r>
              <a:rPr lang="en-US" sz="4800" b="0" dirty="0" err="1"/>
              <a:t>werden</a:t>
            </a:r>
            <a:r>
              <a:rPr lang="en-US" sz="4800" b="0" dirty="0"/>
              <a:t>. Performant, </a:t>
            </a:r>
            <a:r>
              <a:rPr lang="en-US" sz="4800" b="0" dirty="0" err="1"/>
              <a:t>wartungsarm</a:t>
            </a:r>
            <a:r>
              <a:rPr lang="en-US" sz="4800" b="0" dirty="0"/>
              <a:t>, </a:t>
            </a:r>
            <a:r>
              <a:rPr lang="en-US" sz="4800" b="0" dirty="0" err="1"/>
              <a:t>funktionsreich</a:t>
            </a:r>
            <a:r>
              <a:rPr lang="en-US" sz="4800" b="0" dirty="0"/>
              <a:t> (</a:t>
            </a:r>
            <a:r>
              <a:rPr lang="en-US" sz="4800" b="0" dirty="0" err="1"/>
              <a:t>sehr</a:t>
            </a:r>
            <a:r>
              <a:rPr lang="en-US" sz="4800" b="0" dirty="0"/>
              <a:t> </a:t>
            </a:r>
            <a:r>
              <a:rPr lang="en-US" sz="4800" b="0" dirty="0" err="1"/>
              <a:t>interessante</a:t>
            </a:r>
            <a:r>
              <a:rPr lang="en-US" sz="4800" b="0" dirty="0"/>
              <a:t> </a:t>
            </a:r>
            <a:r>
              <a:rPr lang="en-US" sz="4800" b="0" dirty="0" err="1"/>
              <a:t>Erweiterungen</a:t>
            </a:r>
            <a:r>
              <a:rPr lang="en-US" sz="4800" b="0" dirty="0"/>
              <a:t> von SQL)</a:t>
            </a:r>
          </a:p>
          <a:p>
            <a:endParaRPr lang="en-US" sz="4800" dirty="0"/>
          </a:p>
          <a:p>
            <a:r>
              <a:rPr lang="en-US" sz="4800" dirty="0"/>
              <a:t>https://de.wikipedia.org/wiki/PostgreSQL</a:t>
            </a:r>
          </a:p>
        </p:txBody>
      </p:sp>
    </p:spTree>
    <p:extLst>
      <p:ext uri="{BB962C8B-B14F-4D97-AF65-F5344CB8AC3E}">
        <p14:creationId xmlns:p14="http://schemas.microsoft.com/office/powerpoint/2010/main" val="116002243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SQLite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 err="1"/>
              <a:t>Dürfte</a:t>
            </a:r>
            <a:r>
              <a:rPr lang="en-US" sz="4800" b="0" dirty="0"/>
              <a:t> die SQL-</a:t>
            </a:r>
            <a:r>
              <a:rPr lang="en-US" sz="4800" b="0" dirty="0" err="1"/>
              <a:t>Datenbank</a:t>
            </a:r>
            <a:r>
              <a:rPr lang="en-US" sz="4800" b="0" dirty="0"/>
              <a:t> </a:t>
            </a:r>
            <a:r>
              <a:rPr lang="en-US" sz="4800" b="0" dirty="0" err="1"/>
              <a:t>mit</a:t>
            </a:r>
            <a:r>
              <a:rPr lang="en-US" sz="4800" b="0" dirty="0"/>
              <a:t> den </a:t>
            </a:r>
            <a:r>
              <a:rPr lang="en-US" sz="4800" b="0" dirty="0" err="1"/>
              <a:t>meisten</a:t>
            </a:r>
            <a:r>
              <a:rPr lang="en-US" sz="4800" b="0" dirty="0"/>
              <a:t> </a:t>
            </a:r>
            <a:r>
              <a:rPr lang="en-US" sz="4800" b="0" dirty="0" err="1"/>
              <a:t>Installationen</a:t>
            </a:r>
            <a:r>
              <a:rPr lang="en-US" sz="4800" b="0" dirty="0"/>
              <a:t> sein, </a:t>
            </a:r>
            <a:r>
              <a:rPr lang="en-US" sz="4800" b="0" dirty="0" err="1"/>
              <a:t>wird</a:t>
            </a:r>
            <a:r>
              <a:rPr lang="en-US" sz="4800" b="0" dirty="0"/>
              <a:t> </a:t>
            </a:r>
            <a:r>
              <a:rPr lang="en-US" sz="4800" b="0" dirty="0" err="1"/>
              <a:t>z.B.</a:t>
            </a:r>
            <a:r>
              <a:rPr lang="en-US" sz="4800" b="0" dirty="0"/>
              <a:t> von Firefox </a:t>
            </a:r>
            <a:r>
              <a:rPr lang="en-US" sz="4800" b="0" dirty="0" err="1"/>
              <a:t>eingesetzt</a:t>
            </a:r>
            <a:r>
              <a:rPr lang="en-US" sz="4800" b="0" dirty="0"/>
              <a:t>, auf Android </a:t>
            </a:r>
            <a:r>
              <a:rPr lang="en-US" sz="4800" b="0" dirty="0" err="1"/>
              <a:t>verfügbar</a:t>
            </a:r>
            <a:endParaRPr lang="en-US" sz="4800" b="0" dirty="0"/>
          </a:p>
          <a:p>
            <a:r>
              <a:rPr lang="en-US" sz="4800" b="0" dirty="0"/>
              <a:t>Anders </a:t>
            </a:r>
            <a:r>
              <a:rPr lang="en-US" sz="4800" b="0" dirty="0" err="1"/>
              <a:t>als</a:t>
            </a:r>
            <a:r>
              <a:rPr lang="en-US" sz="4800" b="0" dirty="0"/>
              <a:t> alle </a:t>
            </a:r>
            <a:r>
              <a:rPr lang="en-US" sz="4800" b="0" dirty="0" err="1"/>
              <a:t>anderen</a:t>
            </a:r>
            <a:r>
              <a:rPr lang="en-US" sz="4800" b="0" dirty="0"/>
              <a:t> </a:t>
            </a:r>
            <a:r>
              <a:rPr lang="en-US" sz="4800" b="0" dirty="0" err="1"/>
              <a:t>vorgestellten</a:t>
            </a:r>
            <a:r>
              <a:rPr lang="en-US" sz="4800" b="0" dirty="0"/>
              <a:t> </a:t>
            </a:r>
            <a:r>
              <a:rPr lang="en-US" sz="4800" b="0" dirty="0" err="1"/>
              <a:t>Produkte</a:t>
            </a:r>
            <a:r>
              <a:rPr lang="en-US" sz="4800" b="0" dirty="0"/>
              <a:t> </a:t>
            </a:r>
            <a:r>
              <a:rPr lang="en-US" sz="4800" b="0" dirty="0" err="1"/>
              <a:t>gibt</a:t>
            </a:r>
            <a:r>
              <a:rPr lang="en-US" sz="4800" b="0" dirty="0"/>
              <a:t> es </a:t>
            </a:r>
            <a:r>
              <a:rPr lang="en-US" sz="4800" b="0" dirty="0" err="1"/>
              <a:t>keinen</a:t>
            </a:r>
            <a:r>
              <a:rPr lang="en-US" sz="4800" b="0" dirty="0"/>
              <a:t> </a:t>
            </a:r>
            <a:r>
              <a:rPr lang="en-US" sz="4800" b="0" dirty="0" err="1"/>
              <a:t>separaten</a:t>
            </a:r>
            <a:r>
              <a:rPr lang="en-US" sz="4800" b="0" dirty="0"/>
              <a:t> </a:t>
            </a:r>
            <a:r>
              <a:rPr lang="en-US" sz="4800" b="0" dirty="0" err="1"/>
              <a:t>Datenbank-Prozess</a:t>
            </a:r>
            <a:r>
              <a:rPr lang="en-US" sz="4800" b="0" dirty="0"/>
              <a:t>, </a:t>
            </a:r>
            <a:r>
              <a:rPr lang="en-US" sz="4800" b="0" dirty="0" err="1"/>
              <a:t>sondern</a:t>
            </a:r>
            <a:r>
              <a:rPr lang="en-US" sz="4800" b="0" dirty="0"/>
              <a:t> </a:t>
            </a:r>
            <a:r>
              <a:rPr lang="en-US" sz="4800" b="0" dirty="0" err="1"/>
              <a:t>nur</a:t>
            </a:r>
            <a:r>
              <a:rPr lang="en-US" sz="4800" b="0" dirty="0"/>
              <a:t> </a:t>
            </a:r>
            <a:r>
              <a:rPr lang="en-US" sz="4800" b="0" dirty="0" err="1"/>
              <a:t>eine</a:t>
            </a:r>
            <a:r>
              <a:rPr lang="en-US" sz="4800" b="0" dirty="0"/>
              <a:t> Library (DLL </a:t>
            </a:r>
            <a:r>
              <a:rPr lang="en-US" sz="4800" b="0" dirty="0" err="1"/>
              <a:t>unter</a:t>
            </a:r>
            <a:r>
              <a:rPr lang="en-US" sz="4800" b="0" dirty="0"/>
              <a:t> Windows), single User und single Process.</a:t>
            </a:r>
          </a:p>
          <a:p>
            <a:r>
              <a:rPr lang="en-US" sz="4800" b="0" dirty="0"/>
              <a:t>Ideal für </a:t>
            </a:r>
            <a:r>
              <a:rPr lang="en-US" sz="4800" b="0" dirty="0" err="1"/>
              <a:t>Konfigurationen</a:t>
            </a:r>
            <a:r>
              <a:rPr lang="en-US" sz="4800" b="0" dirty="0"/>
              <a:t>, </a:t>
            </a:r>
            <a:r>
              <a:rPr lang="en-US" sz="4800" b="0" dirty="0" err="1"/>
              <a:t>Einstellungen</a:t>
            </a:r>
            <a:r>
              <a:rPr lang="en-US" sz="4800" b="0" dirty="0"/>
              <a:t> und </a:t>
            </a:r>
            <a:r>
              <a:rPr lang="en-US" sz="4800" b="0" dirty="0" err="1"/>
              <a:t>als</a:t>
            </a:r>
            <a:r>
              <a:rPr lang="en-US" sz="4800" b="0" dirty="0"/>
              <a:t> Cache.</a:t>
            </a:r>
          </a:p>
          <a:p>
            <a:endParaRPr lang="en-US" sz="4800" dirty="0"/>
          </a:p>
          <a:p>
            <a:r>
              <a:rPr lang="en-US" sz="4800" dirty="0"/>
              <a:t>https://de.wikipedia.org/wiki/SQLite</a:t>
            </a:r>
          </a:p>
        </p:txBody>
      </p:sp>
    </p:spTree>
    <p:extLst>
      <p:ext uri="{BB962C8B-B14F-4D97-AF65-F5344CB8AC3E}">
        <p14:creationId xmlns:p14="http://schemas.microsoft.com/office/powerpoint/2010/main" val="64475474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 err="1"/>
              <a:t>Hersteller</a:t>
            </a:r>
            <a:r>
              <a:rPr lang="en-US" sz="4800" b="0" dirty="0"/>
              <a:t>-Tools </a:t>
            </a:r>
            <a:r>
              <a:rPr lang="en-US" sz="4800" b="0" dirty="0" err="1"/>
              <a:t>sind</a:t>
            </a:r>
            <a:r>
              <a:rPr lang="en-US" sz="4800" b="0" dirty="0"/>
              <a:t> für die Arbeit </a:t>
            </a:r>
            <a:r>
              <a:rPr lang="en-US" sz="4800" b="0" dirty="0" err="1"/>
              <a:t>mit</a:t>
            </a:r>
            <a:r>
              <a:rPr lang="en-US" sz="4800" b="0" dirty="0"/>
              <a:t> </a:t>
            </a:r>
            <a:r>
              <a:rPr lang="en-US" sz="4800" b="0" dirty="0" err="1"/>
              <a:t>verschiedenen</a:t>
            </a:r>
            <a:r>
              <a:rPr lang="en-US" sz="4800" b="0" dirty="0"/>
              <a:t> </a:t>
            </a:r>
            <a:r>
              <a:rPr lang="en-US" sz="4800" b="0" dirty="0" err="1"/>
              <a:t>Datenbank-Systemen</a:t>
            </a:r>
            <a:r>
              <a:rPr lang="en-US" sz="4800" b="0" dirty="0"/>
              <a:t> </a:t>
            </a:r>
            <a:r>
              <a:rPr lang="en-US" sz="4800" b="0" dirty="0" err="1"/>
              <a:t>ungeeignet</a:t>
            </a:r>
            <a:r>
              <a:rPr lang="en-US" sz="4800" b="0" dirty="0"/>
              <a:t>.</a:t>
            </a:r>
            <a:br>
              <a:rPr lang="en-US" sz="4800" b="0" dirty="0"/>
            </a:br>
            <a:r>
              <a:rPr lang="en-US" sz="4800" b="0" dirty="0" err="1"/>
              <a:t>Universelle</a:t>
            </a:r>
            <a:r>
              <a:rPr lang="en-US" sz="4800" b="0" dirty="0"/>
              <a:t> Tools </a:t>
            </a:r>
            <a:r>
              <a:rPr lang="en-US" sz="4800" b="0" dirty="0" err="1"/>
              <a:t>kosten</a:t>
            </a:r>
            <a:r>
              <a:rPr lang="en-US" sz="4800" b="0" dirty="0"/>
              <a:t> </a:t>
            </a:r>
            <a:r>
              <a:rPr lang="en-US" sz="4800" b="0" dirty="0" err="1"/>
              <a:t>u.U.</a:t>
            </a:r>
            <a:r>
              <a:rPr lang="en-US" sz="4800" b="0" dirty="0"/>
              <a:t> </a:t>
            </a:r>
            <a:r>
              <a:rPr lang="en-US" sz="4800" b="0" dirty="0" err="1"/>
              <a:t>recht</a:t>
            </a:r>
            <a:r>
              <a:rPr lang="en-US" sz="4800" b="0" dirty="0"/>
              <a:t> </a:t>
            </a:r>
            <a:r>
              <a:rPr lang="en-US" sz="4800" b="0" dirty="0" err="1"/>
              <a:t>viel</a:t>
            </a:r>
            <a:r>
              <a:rPr lang="en-US" sz="4800" b="0" dirty="0"/>
              <a:t> Geld.</a:t>
            </a:r>
          </a:p>
          <a:p>
            <a:r>
              <a:rPr lang="en-US" sz="4800" b="0" dirty="0" err="1"/>
              <a:t>Günstig</a:t>
            </a:r>
            <a:r>
              <a:rPr lang="en-US" sz="4800" b="0" dirty="0"/>
              <a:t>:</a:t>
            </a:r>
          </a:p>
          <a:p>
            <a:r>
              <a:rPr lang="en-US" sz="4800" b="0" dirty="0"/>
              <a:t>Database Pro von Fish: </a:t>
            </a:r>
          </a:p>
          <a:p>
            <a:r>
              <a:rPr lang="en-US" sz="4800" b="0" dirty="0">
                <a:hlinkClick r:id="rId2"/>
              </a:rPr>
              <a:t>https://fishcodelib.com/database.htm</a:t>
            </a:r>
            <a:endParaRPr lang="en-US" sz="4800" b="0" dirty="0"/>
          </a:p>
          <a:p>
            <a:r>
              <a:rPr lang="en-US" sz="4800" b="0" dirty="0"/>
              <a:t>Navicat Essentials Premium:</a:t>
            </a:r>
            <a:br>
              <a:rPr lang="en-US" sz="4800" b="0" dirty="0"/>
            </a:br>
            <a:r>
              <a:rPr lang="en-US" sz="4800" b="0" dirty="0">
                <a:hlinkClick r:id="rId3"/>
              </a:rPr>
              <a:t>https://navicat.com/en/products/navicat-essentials</a:t>
            </a: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231609086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Behandelte</a:t>
            </a:r>
            <a:r>
              <a:rPr lang="en-US" dirty="0"/>
              <a:t> </a:t>
            </a:r>
            <a:r>
              <a:rPr lang="en-US" dirty="0" err="1"/>
              <a:t>Datenbank-Systeme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 err="1"/>
              <a:t>Aus</a:t>
            </a:r>
            <a:r>
              <a:rPr lang="en-US" sz="4800" b="0" dirty="0"/>
              <a:t> </a:t>
            </a:r>
            <a:r>
              <a:rPr lang="en-US" sz="4800" b="0" dirty="0" err="1"/>
              <a:t>naheliegenden</a:t>
            </a:r>
            <a:r>
              <a:rPr lang="en-US" sz="4800" b="0" dirty="0"/>
              <a:t> </a:t>
            </a:r>
            <a:r>
              <a:rPr lang="en-US" sz="4800" b="0" dirty="0" err="1"/>
              <a:t>Gründen</a:t>
            </a:r>
            <a:r>
              <a:rPr lang="en-US" sz="4800" b="0" dirty="0"/>
              <a:t> </a:t>
            </a:r>
            <a:r>
              <a:rPr lang="en-US" sz="4800" b="0" dirty="0" err="1"/>
              <a:t>nur</a:t>
            </a:r>
            <a:r>
              <a:rPr lang="en-US" sz="4800" b="0" dirty="0"/>
              <a:t> </a:t>
            </a:r>
            <a:r>
              <a:rPr lang="en-US" sz="4800" b="0" dirty="0" err="1"/>
              <a:t>Systeme</a:t>
            </a:r>
            <a:r>
              <a:rPr lang="en-US" sz="4800" b="0" dirty="0"/>
              <a:t>, </a:t>
            </a:r>
            <a:r>
              <a:rPr lang="en-US" sz="4800" b="0" dirty="0" err="1"/>
              <a:t>mit</a:t>
            </a:r>
            <a:r>
              <a:rPr lang="en-US" sz="4800" b="0" dirty="0"/>
              <a:t> </a:t>
            </a:r>
            <a:r>
              <a:rPr lang="en-US" sz="4800" b="0" dirty="0" err="1"/>
              <a:t>denen</a:t>
            </a:r>
            <a:r>
              <a:rPr lang="en-US" sz="4800" b="0" dirty="0"/>
              <a:t> ich </a:t>
            </a:r>
            <a:r>
              <a:rPr lang="en-US" sz="4800" b="0" dirty="0" err="1"/>
              <a:t>Erfahrungen</a:t>
            </a:r>
            <a:r>
              <a:rPr lang="en-US" sz="4800" b="0" dirty="0"/>
              <a:t> </a:t>
            </a:r>
            <a:r>
              <a:rPr lang="en-US" sz="4800" b="0" dirty="0" err="1"/>
              <a:t>habe</a:t>
            </a:r>
            <a:r>
              <a:rPr lang="en-US" sz="4800" b="0" dirty="0"/>
              <a:t>: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Advantage Database Server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Microsoft SQL Server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MySQL/MariaDB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Oracle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PostgreSQL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SQLite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189865432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Unterschiede</a:t>
            </a:r>
            <a:r>
              <a:rPr lang="en-US" dirty="0"/>
              <a:t> </a:t>
            </a:r>
            <a:r>
              <a:rPr lang="en-US" dirty="0" err="1"/>
              <a:t>zwischen</a:t>
            </a:r>
            <a:r>
              <a:rPr lang="en-US" dirty="0"/>
              <a:t> den System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Trigger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Stored Procedures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Definition </a:t>
            </a:r>
            <a:r>
              <a:rPr lang="en-US" sz="4800" b="0" dirty="0" err="1"/>
              <a:t>Tabellenstrukturen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Auslesen</a:t>
            </a:r>
            <a:r>
              <a:rPr lang="en-US" sz="4800" b="0" dirty="0"/>
              <a:t> </a:t>
            </a:r>
            <a:r>
              <a:rPr lang="en-US" sz="4800" b="0" dirty="0" err="1"/>
              <a:t>aktuelle</a:t>
            </a:r>
            <a:r>
              <a:rPr lang="en-US" sz="4800" b="0" dirty="0"/>
              <a:t> </a:t>
            </a:r>
            <a:r>
              <a:rPr lang="en-US" sz="4800" b="0" dirty="0" err="1"/>
              <a:t>Struktur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Datentypen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Wichtig</a:t>
            </a:r>
            <a:r>
              <a:rPr lang="en-US" sz="4800" b="0" dirty="0"/>
              <a:t>: </a:t>
            </a:r>
            <a:r>
              <a:rPr lang="en-US" sz="4800" b="0" dirty="0" err="1"/>
              <a:t>Unterschiede</a:t>
            </a:r>
            <a:r>
              <a:rPr lang="en-US" sz="4800" b="0" dirty="0"/>
              <a:t> in der SQL-Syntax</a:t>
            </a:r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184319204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Autoincrement-Felder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7397080"/>
            <a:ext cx="15604543" cy="86409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/>
            <a:r>
              <a:rPr lang="en-US" sz="4800" b="0" dirty="0" err="1"/>
              <a:t>Empfehlung</a:t>
            </a:r>
            <a:r>
              <a:rPr lang="en-US" sz="4800" b="0" dirty="0"/>
              <a:t>: Als </a:t>
            </a:r>
            <a:r>
              <a:rPr lang="en-US" sz="4800" b="0" dirty="0" err="1"/>
              <a:t>Schlüsselfeld</a:t>
            </a:r>
            <a:r>
              <a:rPr lang="en-US" sz="4800" b="0" dirty="0"/>
              <a:t> C36 </a:t>
            </a:r>
            <a:r>
              <a:rPr lang="en-US" sz="4800" b="0" dirty="0" err="1"/>
              <a:t>mit</a:t>
            </a:r>
            <a:r>
              <a:rPr lang="en-US" sz="4800" b="0" dirty="0"/>
              <a:t> </a:t>
            </a:r>
            <a:r>
              <a:rPr lang="en-US" sz="4800" b="0" dirty="0" err="1"/>
              <a:t>Guid</a:t>
            </a:r>
            <a:r>
              <a:rPr lang="en-US" sz="4800" b="0" dirty="0"/>
              <a:t>{}:</a:t>
            </a:r>
            <a:r>
              <a:rPr lang="en-US" sz="4800" b="0" dirty="0" err="1"/>
              <a:t>ToString</a:t>
            </a:r>
            <a:r>
              <a:rPr lang="en-US" sz="4800" b="0" dirty="0"/>
              <a:t>()</a:t>
            </a:r>
          </a:p>
        </p:txBody>
      </p:sp>
      <p:graphicFrame>
        <p:nvGraphicFramePr>
          <p:cNvPr id="4" name="Tabelle 5">
            <a:extLst>
              <a:ext uri="{FF2B5EF4-FFF2-40B4-BE49-F238E27FC236}">
                <a16:creationId xmlns:a16="http://schemas.microsoft.com/office/drawing/2014/main" id="{D4A8EDB2-B7C0-D1B6-5B0C-14BAE1E47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177093"/>
              </p:ext>
            </p:extLst>
          </p:nvPr>
        </p:nvGraphicFramePr>
        <p:xfrm>
          <a:off x="389211" y="1492424"/>
          <a:ext cx="16633848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585859342"/>
                    </a:ext>
                  </a:extLst>
                </a:gridCol>
                <a:gridCol w="13177464">
                  <a:extLst>
                    <a:ext uri="{9D8B030D-6E8A-4147-A177-3AD203B41FA5}">
                      <a16:colId xmlns:a16="http://schemas.microsoft.com/office/drawing/2014/main" val="2689335674"/>
                    </a:ext>
                  </a:extLst>
                </a:gridCol>
              </a:tblGrid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System</a:t>
                      </a:r>
                      <a:endParaRPr lang="de-DE" sz="3200" dirty="0">
                        <a:latin typeface="Neo Sans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0" dirty="0"/>
                        <a:t>Unterstützung</a:t>
                      </a: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740726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ADS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/>
                        <a:t>nur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im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proprietären</a:t>
                      </a:r>
                      <a:r>
                        <a:rPr lang="en-US" sz="3200" b="0" dirty="0"/>
                        <a:t> ADT-Format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99563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Firebird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ab v3 </a:t>
                      </a:r>
                      <a:r>
                        <a:rPr lang="en-US" sz="3200" b="0" dirty="0" err="1"/>
                        <a:t>als</a:t>
                      </a:r>
                      <a:r>
                        <a:rPr lang="en-US" sz="3200" b="0" dirty="0"/>
                        <a:t> Identity, </a:t>
                      </a:r>
                      <a:r>
                        <a:rPr lang="en-US" sz="3200" b="0" dirty="0" err="1"/>
                        <a:t>erstellt</a:t>
                      </a:r>
                      <a:r>
                        <a:rPr lang="en-US" sz="3200" b="0" dirty="0"/>
                        <a:t> Trigger und </a:t>
                      </a:r>
                      <a:r>
                        <a:rPr lang="en-US" sz="3200" b="0" dirty="0" err="1"/>
                        <a:t>Sequenz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87654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MS SQL Server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/>
                        <a:t>unterstützt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als</a:t>
                      </a:r>
                      <a:r>
                        <a:rPr lang="en-US" sz="3200" b="0" dirty="0"/>
                        <a:t> Identity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83497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MySQL - MariaDB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/>
                        <a:t>unterstützt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als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auto_increment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4722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Oracle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auf dem </a:t>
                      </a:r>
                      <a:r>
                        <a:rPr lang="en-US" sz="3200" b="0" dirty="0" err="1"/>
                        <a:t>Umweg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über</a:t>
                      </a:r>
                      <a:r>
                        <a:rPr lang="en-US" sz="3200" b="0" dirty="0"/>
                        <a:t> Trigger und </a:t>
                      </a:r>
                      <a:r>
                        <a:rPr lang="en-US" sz="3200" b="0" dirty="0" err="1"/>
                        <a:t>Sequenz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25959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PostgreSQL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dirty="0"/>
                        <a:t>Trigger und Sequenz, beim Erstellen als „</a:t>
                      </a:r>
                      <a:r>
                        <a:rPr lang="de-DE" sz="3200" dirty="0" err="1"/>
                        <a:t>serial</a:t>
                      </a:r>
                      <a:r>
                        <a:rPr lang="de-DE" sz="3200" dirty="0"/>
                        <a:t>“ angeben, ab v10 </a:t>
                      </a:r>
                      <a:r>
                        <a:rPr lang="de-DE" sz="3200"/>
                        <a:t>auch Identity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8538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SQLite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/>
                        <a:t>Attribut</a:t>
                      </a:r>
                      <a:r>
                        <a:rPr lang="en-US" sz="3200" b="0" dirty="0"/>
                        <a:t> AUTOINCREMENT, </a:t>
                      </a:r>
                      <a:r>
                        <a:rPr lang="en-US" sz="3200" b="0" dirty="0" err="1"/>
                        <a:t>wird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nicht</a:t>
                      </a:r>
                      <a:r>
                        <a:rPr lang="en-US" sz="3200" b="0" dirty="0"/>
                        <a:t> </a:t>
                      </a:r>
                      <a:r>
                        <a:rPr lang="en-US" sz="3200" b="0" dirty="0" err="1"/>
                        <a:t>empfohlen</a:t>
                      </a:r>
                      <a:endParaRPr lang="de-DE" sz="3200" dirty="0"/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17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83064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Anzahl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einschränken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7397080"/>
            <a:ext cx="15604543" cy="86409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/>
            <a:r>
              <a:rPr lang="en-US" sz="4800" b="0" dirty="0" err="1"/>
              <a:t>Empfehlung</a:t>
            </a:r>
            <a:r>
              <a:rPr lang="en-US" sz="4800" b="0" dirty="0"/>
              <a:t>: </a:t>
            </a:r>
            <a:r>
              <a:rPr lang="en-US" sz="4800" b="0" dirty="0" err="1"/>
              <a:t>Immer</a:t>
            </a:r>
            <a:r>
              <a:rPr lang="en-US" sz="4800" b="0" dirty="0"/>
              <a:t> </a:t>
            </a:r>
            <a:r>
              <a:rPr lang="en-US" sz="4800" b="0" dirty="0" err="1"/>
              <a:t>mit</a:t>
            </a:r>
            <a:r>
              <a:rPr lang="en-US" sz="4800" b="0" dirty="0"/>
              <a:t> Limit </a:t>
            </a:r>
            <a:r>
              <a:rPr lang="en-US" sz="4800" b="0" dirty="0" err="1"/>
              <a:t>arbeiten</a:t>
            </a:r>
            <a:r>
              <a:rPr lang="en-US" sz="4800" b="0" dirty="0"/>
              <a:t>, </a:t>
            </a:r>
            <a:r>
              <a:rPr lang="en-US" sz="4800" b="0" dirty="0" err="1"/>
              <a:t>ggf</a:t>
            </a:r>
            <a:r>
              <a:rPr lang="en-US" sz="4800" b="0" dirty="0"/>
              <a:t>. </a:t>
            </a:r>
            <a:r>
              <a:rPr lang="en-US" sz="4800" b="0" dirty="0" err="1"/>
              <a:t>einstellbar</a:t>
            </a:r>
            <a:endParaRPr lang="en-US" sz="4800" b="0" dirty="0"/>
          </a:p>
        </p:txBody>
      </p:sp>
      <p:graphicFrame>
        <p:nvGraphicFramePr>
          <p:cNvPr id="4" name="Tabelle 5">
            <a:extLst>
              <a:ext uri="{FF2B5EF4-FFF2-40B4-BE49-F238E27FC236}">
                <a16:creationId xmlns:a16="http://schemas.microsoft.com/office/drawing/2014/main" id="{D4A8EDB2-B7C0-D1B6-5B0C-14BAE1E47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122721"/>
              </p:ext>
            </p:extLst>
          </p:nvPr>
        </p:nvGraphicFramePr>
        <p:xfrm>
          <a:off x="389211" y="1492424"/>
          <a:ext cx="16633848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585859342"/>
                    </a:ext>
                  </a:extLst>
                </a:gridCol>
                <a:gridCol w="13177464">
                  <a:extLst>
                    <a:ext uri="{9D8B030D-6E8A-4147-A177-3AD203B41FA5}">
                      <a16:colId xmlns:a16="http://schemas.microsoft.com/office/drawing/2014/main" val="2689335674"/>
                    </a:ext>
                  </a:extLst>
                </a:gridCol>
              </a:tblGrid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System</a:t>
                      </a:r>
                      <a:endParaRPr lang="de-DE" sz="3200" dirty="0">
                        <a:latin typeface="Neo Sans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0" dirty="0"/>
                        <a:t>Ausdruck</a:t>
                      </a: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740726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ADS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top 100 * from table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99563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Firebird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first 100 * from table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87654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MS SQL Server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top 100 * from table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83497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MySQL - MariaDB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* from table limit 100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4722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Oracle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* from table where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rownum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&lt;= 100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25959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PostgreSQL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* from table limit 100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8538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SQLite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select * from table limit 100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17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410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Formatierung</a:t>
            </a:r>
            <a:r>
              <a:rPr lang="en-US" dirty="0"/>
              <a:t> </a:t>
            </a:r>
            <a:r>
              <a:rPr lang="en-US" dirty="0" err="1"/>
              <a:t>Datumswerte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7397080"/>
            <a:ext cx="15604543" cy="86409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/>
            <a:endParaRPr lang="en-US" sz="4800" b="0" dirty="0"/>
          </a:p>
        </p:txBody>
      </p:sp>
      <p:graphicFrame>
        <p:nvGraphicFramePr>
          <p:cNvPr id="4" name="Tabelle 5">
            <a:extLst>
              <a:ext uri="{FF2B5EF4-FFF2-40B4-BE49-F238E27FC236}">
                <a16:creationId xmlns:a16="http://schemas.microsoft.com/office/drawing/2014/main" id="{D4A8EDB2-B7C0-D1B6-5B0C-14BAE1E47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18899"/>
              </p:ext>
            </p:extLst>
          </p:nvPr>
        </p:nvGraphicFramePr>
        <p:xfrm>
          <a:off x="389211" y="1492424"/>
          <a:ext cx="16633848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585859342"/>
                    </a:ext>
                  </a:extLst>
                </a:gridCol>
                <a:gridCol w="13177464">
                  <a:extLst>
                    <a:ext uri="{9D8B030D-6E8A-4147-A177-3AD203B41FA5}">
                      <a16:colId xmlns:a16="http://schemas.microsoft.com/office/drawing/2014/main" val="2689335674"/>
                    </a:ext>
                  </a:extLst>
                </a:gridCol>
              </a:tblGrid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System</a:t>
                      </a:r>
                      <a:endParaRPr lang="de-DE" sz="3200" dirty="0">
                        <a:latin typeface="Neo Sans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0" dirty="0"/>
                        <a:t>Ausdruck</a:t>
                      </a: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740726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ADS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‘2022-09-30’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99563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Firebird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‘20220930’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87654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MS SQL Server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convert(datetime,’20220930',112)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83497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MySQL - MariaDB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‘2022-09-30’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4722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Oracle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to_date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(‘20220930','YYYYMMDD')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25959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PostgreSQL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to_date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(‘20220930','YYYYMMDD')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8538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SQLite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… where datum = ‘2022-09-30’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17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49412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Like case </a:t>
            </a:r>
            <a:r>
              <a:rPr lang="en-US" dirty="0" err="1"/>
              <a:t>sensitiv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7397080"/>
            <a:ext cx="15604543" cy="86409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/>
            <a:endParaRPr lang="en-US" sz="4800" b="0" dirty="0"/>
          </a:p>
        </p:txBody>
      </p:sp>
      <p:graphicFrame>
        <p:nvGraphicFramePr>
          <p:cNvPr id="4" name="Tabelle 5">
            <a:extLst>
              <a:ext uri="{FF2B5EF4-FFF2-40B4-BE49-F238E27FC236}">
                <a16:creationId xmlns:a16="http://schemas.microsoft.com/office/drawing/2014/main" id="{D4A8EDB2-B7C0-D1B6-5B0C-14BAE1E47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238505"/>
              </p:ext>
            </p:extLst>
          </p:nvPr>
        </p:nvGraphicFramePr>
        <p:xfrm>
          <a:off x="389211" y="1492424"/>
          <a:ext cx="16633848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585859342"/>
                    </a:ext>
                  </a:extLst>
                </a:gridCol>
                <a:gridCol w="13177464">
                  <a:extLst>
                    <a:ext uri="{9D8B030D-6E8A-4147-A177-3AD203B41FA5}">
                      <a16:colId xmlns:a16="http://schemas.microsoft.com/office/drawing/2014/main" val="2689335674"/>
                    </a:ext>
                  </a:extLst>
                </a:gridCol>
              </a:tblGrid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System</a:t>
                      </a:r>
                      <a:endParaRPr lang="de-DE" sz="3200" dirty="0">
                        <a:latin typeface="Neo Sans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0" dirty="0"/>
                        <a:t>Ausdruck</a:t>
                      </a: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740726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ADS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Case sensitive,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umgehen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mit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lower(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feldname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) like ‘%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maus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%'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99563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Firebird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Case sensitive,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umgehen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mit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upper(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feldname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) like ‘%MAUS%’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87654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MS SQL Server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Hängt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von der Collation ab,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standardmäßig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case insensitive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83497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MySQL - MariaDB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Case sensitive,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umgehen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mit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lower(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feldname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) like ‘%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maus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%'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14722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Oracle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Case sensitive,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umgehen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mit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lower( 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feldname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) like ‘%</a:t>
                      </a:r>
                      <a:r>
                        <a:rPr lang="en-US" sz="3200" b="0" kern="1200" dirty="0" err="1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maus</a:t>
                      </a:r>
                      <a:r>
                        <a:rPr lang="en-US" sz="3200" b="0" kern="1200" dirty="0">
                          <a:solidFill>
                            <a:schemeClr val="dk1"/>
                          </a:solidFill>
                          <a:latin typeface="+mn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%'</a:t>
                      </a:r>
                      <a:endParaRPr lang="de-DE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25959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PostgreSQL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Case sensitive, es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gibt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einen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ilike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Operator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85381"/>
                  </a:ext>
                </a:extLst>
              </a:tr>
              <a:tr h="693077">
                <a:tc>
                  <a:txBody>
                    <a:bodyPr/>
                    <a:lstStyle/>
                    <a:p>
                      <a:r>
                        <a:rPr lang="en-US" sz="3200" b="0" dirty="0"/>
                        <a:t>SQLite</a:t>
                      </a:r>
                      <a:endParaRPr lang="de-DE" sz="3200" dirty="0"/>
                    </a:p>
                  </a:txBody>
                  <a:tcPr>
                    <a:solidFill>
                      <a:srgbClr val="AEAE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Kann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per pragma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eingestellt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werden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, </a:t>
                      </a:r>
                      <a:r>
                        <a:rPr lang="en-US" sz="3200" b="0" dirty="0" err="1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standardmäßig</a:t>
                      </a:r>
                      <a:r>
                        <a:rPr lang="en-US" sz="3200" b="0" dirty="0">
                          <a:latin typeface="+mj-lt"/>
                          <a:ea typeface="Hack" panose="020B0609030202020204" pitchFamily="49" charset="0"/>
                          <a:cs typeface="Hack" panose="020B0609030202020204" pitchFamily="49" charset="0"/>
                        </a:rPr>
                        <a:t> case insensitive</a:t>
                      </a:r>
                      <a:endParaRPr lang="de-DE" sz="3200" dirty="0">
                        <a:latin typeface="+mj-lt"/>
                      </a:endParaRPr>
                    </a:p>
                  </a:txBody>
                  <a:tcPr anchor="ctr">
                    <a:solidFill>
                      <a:srgbClr val="AEAE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17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57453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Interessante</a:t>
            </a:r>
            <a:r>
              <a:rPr lang="en-US" dirty="0"/>
              <a:t> Features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PostgreSQL: returning-</a:t>
            </a:r>
            <a:r>
              <a:rPr lang="en-US" sz="4800" b="0" dirty="0" err="1"/>
              <a:t>Klausel</a:t>
            </a:r>
            <a:r>
              <a:rPr lang="en-US" sz="4800" b="0" dirty="0"/>
              <a:t> </a:t>
            </a:r>
            <a:r>
              <a:rPr lang="en-US" sz="4800" b="0" dirty="0" err="1"/>
              <a:t>bei</a:t>
            </a:r>
            <a:r>
              <a:rPr lang="en-US" sz="4800" b="0" dirty="0"/>
              <a:t> Update/Insert:</a:t>
            </a:r>
            <a:br>
              <a:rPr lang="en-US" sz="4800" b="0" dirty="0"/>
            </a:br>
            <a:r>
              <a:rPr lang="en-US" sz="3200" b="0" dirty="0"/>
              <a:t>INSERT INTO users (</a:t>
            </a:r>
            <a:r>
              <a:rPr lang="en-US" sz="3200" b="0" dirty="0" err="1"/>
              <a:t>firstname</a:t>
            </a:r>
            <a:r>
              <a:rPr lang="en-US" sz="3200" b="0" dirty="0"/>
              <a:t>, </a:t>
            </a:r>
            <a:r>
              <a:rPr lang="en-US" sz="3200" b="0" dirty="0" err="1"/>
              <a:t>lastname</a:t>
            </a:r>
            <a:r>
              <a:rPr lang="en-US" sz="3200" b="0" dirty="0"/>
              <a:t>) VALUES ('Joe', 'Cool') RETURNING id;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PostgreSQL: </a:t>
            </a:r>
            <a:r>
              <a:rPr lang="en-US" sz="4800" b="0" dirty="0" err="1"/>
              <a:t>kann</a:t>
            </a:r>
            <a:r>
              <a:rPr lang="en-US" sz="4800" b="0" dirty="0"/>
              <a:t> </a:t>
            </a:r>
            <a:r>
              <a:rPr lang="en-US" sz="4800" b="0" dirty="0" err="1"/>
              <a:t>direkt</a:t>
            </a:r>
            <a:r>
              <a:rPr lang="en-US" sz="4800" b="0" dirty="0"/>
              <a:t> </a:t>
            </a:r>
            <a:r>
              <a:rPr lang="en-US" sz="4800" b="0" dirty="0" err="1"/>
              <a:t>mit</a:t>
            </a:r>
            <a:r>
              <a:rPr lang="en-US" sz="4800" b="0" dirty="0"/>
              <a:t> JSON-</a:t>
            </a:r>
            <a:r>
              <a:rPr lang="en-US" sz="4800" b="0" dirty="0" err="1"/>
              <a:t>Werten</a:t>
            </a:r>
            <a:r>
              <a:rPr lang="en-US" sz="4800" b="0" dirty="0"/>
              <a:t> </a:t>
            </a:r>
            <a:r>
              <a:rPr lang="en-US" sz="4800" b="0" dirty="0" err="1"/>
              <a:t>umgehen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SQLite: “varchar” und “</a:t>
            </a:r>
            <a:r>
              <a:rPr lang="en-US" sz="4800" b="0" dirty="0" err="1"/>
              <a:t>nvarchar</a:t>
            </a:r>
            <a:r>
              <a:rPr lang="en-US" sz="4800" b="0" dirty="0"/>
              <a:t>” </a:t>
            </a:r>
            <a:r>
              <a:rPr lang="en-US" sz="4800" b="0" dirty="0" err="1"/>
              <a:t>werden</a:t>
            </a:r>
            <a:r>
              <a:rPr lang="en-US" sz="4800" b="0" dirty="0"/>
              <a:t> auf “text” </a:t>
            </a:r>
            <a:r>
              <a:rPr lang="en-US" sz="4800" b="0" dirty="0" err="1"/>
              <a:t>gemappt</a:t>
            </a:r>
            <a:r>
              <a:rPr lang="en-US" sz="4800" b="0" dirty="0"/>
              <a:t>, </a:t>
            </a:r>
            <a:r>
              <a:rPr lang="en-US" sz="4800" b="0" dirty="0" err="1"/>
              <a:t>Länge</a:t>
            </a:r>
            <a:r>
              <a:rPr lang="en-US" sz="4800" b="0" dirty="0"/>
              <a:t> </a:t>
            </a:r>
            <a:r>
              <a:rPr lang="en-US" sz="4800" b="0" dirty="0" err="1"/>
              <a:t>wird</a:t>
            </a:r>
            <a:r>
              <a:rPr lang="en-US" sz="4800" b="0" dirty="0"/>
              <a:t> </a:t>
            </a:r>
            <a:r>
              <a:rPr lang="en-US" sz="4800" b="0" dirty="0" err="1"/>
              <a:t>ignoriert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SQLite: </a:t>
            </a:r>
            <a:r>
              <a:rPr lang="en-US" sz="4800" b="0" dirty="0" err="1"/>
              <a:t>beim</a:t>
            </a:r>
            <a:r>
              <a:rPr lang="en-US" sz="4800" b="0" dirty="0"/>
              <a:t> </a:t>
            </a:r>
            <a:r>
              <a:rPr lang="en-US" sz="4800" b="0" dirty="0" err="1"/>
              <a:t>ersten</a:t>
            </a:r>
            <a:r>
              <a:rPr lang="en-US" sz="4800" b="0" dirty="0"/>
              <a:t> </a:t>
            </a:r>
            <a:r>
              <a:rPr lang="en-US" sz="4800" b="0" dirty="0" err="1"/>
              <a:t>Zugriff</a:t>
            </a:r>
            <a:r>
              <a:rPr lang="en-US" sz="4800" b="0" dirty="0"/>
              <a:t> </a:t>
            </a:r>
            <a:r>
              <a:rPr lang="en-US" sz="4800" b="0" dirty="0" err="1"/>
              <a:t>wird</a:t>
            </a:r>
            <a:r>
              <a:rPr lang="en-US" sz="4800" b="0" dirty="0"/>
              <a:t> </a:t>
            </a:r>
            <a:r>
              <a:rPr lang="en-US" sz="4800" b="0" dirty="0" err="1"/>
              <a:t>Datenbankdatei</a:t>
            </a:r>
            <a:r>
              <a:rPr lang="en-US" sz="4800" b="0" dirty="0"/>
              <a:t> </a:t>
            </a:r>
            <a:r>
              <a:rPr lang="en-US" sz="4800" b="0" dirty="0" err="1"/>
              <a:t>erzeugt</a:t>
            </a:r>
            <a:endParaRPr lang="en-US" sz="4800" b="0" dirty="0"/>
          </a:p>
          <a:p>
            <a:pPr algn="l"/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39495059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Was </a:t>
            </a:r>
            <a:r>
              <a:rPr lang="en-US" dirty="0" err="1"/>
              <a:t>ist</a:t>
            </a:r>
            <a:r>
              <a:rPr lang="en-US" dirty="0"/>
              <a:t> SQL 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SQL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eine</a:t>
            </a:r>
            <a:r>
              <a:rPr lang="en-US" sz="4800" b="0" dirty="0"/>
              <a:t> von der ANSI </a:t>
            </a:r>
            <a:r>
              <a:rPr lang="en-US" sz="4800" b="0" dirty="0" err="1"/>
              <a:t>normierte</a:t>
            </a:r>
            <a:r>
              <a:rPr lang="en-US" sz="4800" b="0" dirty="0"/>
              <a:t> </a:t>
            </a:r>
            <a:r>
              <a:rPr lang="en-US" sz="4800" b="0" dirty="0" err="1"/>
              <a:t>Datenbank-Sprache</a:t>
            </a:r>
            <a:endParaRPr lang="en-US" sz="4800" b="0" dirty="0"/>
          </a:p>
          <a:p>
            <a:endParaRPr lang="en-US" sz="4800" b="0" dirty="0"/>
          </a:p>
          <a:p>
            <a:r>
              <a:rPr lang="en-US" sz="4800" b="0" dirty="0">
                <a:hlinkClick r:id="rId2"/>
              </a:rPr>
              <a:t>https://de.wikipedia.org/wiki/SQL</a:t>
            </a:r>
            <a:endParaRPr lang="en-US" sz="4800" b="0" dirty="0"/>
          </a:p>
          <a:p>
            <a:endParaRPr lang="en-US" sz="4800" b="0" dirty="0"/>
          </a:p>
          <a:p>
            <a:r>
              <a:rPr lang="en-US" sz="4800" b="0" dirty="0"/>
              <a:t>SQL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kein</a:t>
            </a:r>
            <a:r>
              <a:rPr lang="en-US" sz="4800" b="0" dirty="0"/>
              <a:t> </a:t>
            </a:r>
            <a:r>
              <a:rPr lang="en-US" sz="4800" b="0" dirty="0" err="1"/>
              <a:t>Produkt</a:t>
            </a:r>
            <a:r>
              <a:rPr lang="en-US" sz="4800" b="0" dirty="0"/>
              <a:t>, </a:t>
            </a:r>
            <a:r>
              <a:rPr lang="en-US" sz="4800" b="0" dirty="0" err="1"/>
              <a:t>keine</a:t>
            </a:r>
            <a:r>
              <a:rPr lang="en-US" sz="4800" b="0" dirty="0"/>
              <a:t> Software</a:t>
            </a:r>
          </a:p>
          <a:p>
            <a:endParaRPr lang="en-US" sz="4800" b="0" dirty="0"/>
          </a:p>
          <a:p>
            <a:r>
              <a:rPr lang="en-US" sz="4800" b="0" dirty="0" err="1"/>
              <a:t>Mit</a:t>
            </a:r>
            <a:r>
              <a:rPr lang="en-US" sz="4800" b="0" dirty="0"/>
              <a:t> SQL-</a:t>
            </a:r>
            <a:r>
              <a:rPr lang="en-US" sz="4800" b="0" dirty="0" err="1"/>
              <a:t>Datenbank</a:t>
            </a:r>
            <a:r>
              <a:rPr lang="en-US" sz="4800" b="0" dirty="0"/>
              <a:t> </a:t>
            </a:r>
            <a:r>
              <a:rPr lang="en-US" sz="4800" b="0" dirty="0" err="1"/>
              <a:t>meint</a:t>
            </a:r>
            <a:r>
              <a:rPr lang="en-US" sz="4800" b="0" dirty="0"/>
              <a:t> man </a:t>
            </a:r>
            <a:r>
              <a:rPr lang="en-US" sz="4800" b="0" dirty="0" err="1"/>
              <a:t>meistens</a:t>
            </a:r>
            <a:r>
              <a:rPr lang="en-US" sz="4800" b="0" dirty="0"/>
              <a:t> </a:t>
            </a:r>
            <a:r>
              <a:rPr lang="en-US" sz="4800" b="0" dirty="0" err="1"/>
              <a:t>eine</a:t>
            </a:r>
            <a:r>
              <a:rPr lang="en-US" sz="4800" b="0" dirty="0"/>
              <a:t> </a:t>
            </a:r>
            <a:r>
              <a:rPr lang="en-US" sz="4800" b="0" dirty="0" err="1"/>
              <a:t>Datenbank</a:t>
            </a:r>
            <a:r>
              <a:rPr lang="en-US" sz="4800" b="0" dirty="0"/>
              <a:t>, die von </a:t>
            </a:r>
            <a:r>
              <a:rPr lang="en-US" sz="4800" b="0" dirty="0" err="1"/>
              <a:t>einem</a:t>
            </a:r>
            <a:r>
              <a:rPr lang="en-US" sz="4800" b="0" dirty="0"/>
              <a:t> </a:t>
            </a:r>
            <a:r>
              <a:rPr lang="en-US" sz="4800" b="0" dirty="0" err="1"/>
              <a:t>Datenbank</a:t>
            </a:r>
            <a:r>
              <a:rPr lang="en-US" sz="4800" b="0" dirty="0"/>
              <a:t>-Motor </a:t>
            </a:r>
            <a:r>
              <a:rPr lang="en-US" sz="4800" b="0" dirty="0" err="1"/>
              <a:t>bereitgestellt</a:t>
            </a:r>
            <a:r>
              <a:rPr lang="en-US" sz="4800" b="0" dirty="0"/>
              <a:t> </a:t>
            </a:r>
            <a:r>
              <a:rPr lang="en-US" sz="4800" b="0" dirty="0" err="1"/>
              <a:t>wird</a:t>
            </a:r>
            <a:r>
              <a:rPr lang="en-US" sz="4800" b="0" dirty="0"/>
              <a:t>, und auf die man </a:t>
            </a:r>
            <a:r>
              <a:rPr lang="en-US" sz="4800" b="0" dirty="0" err="1"/>
              <a:t>unter</a:t>
            </a:r>
            <a:r>
              <a:rPr lang="en-US" sz="4800" b="0" dirty="0"/>
              <a:t> </a:t>
            </a:r>
            <a:r>
              <a:rPr lang="en-US" sz="4800" b="0" dirty="0" err="1"/>
              <a:t>anderem</a:t>
            </a:r>
            <a:r>
              <a:rPr lang="en-US" sz="4800" b="0" dirty="0"/>
              <a:t> </a:t>
            </a:r>
            <a:r>
              <a:rPr lang="en-US" sz="4800" b="0" dirty="0" err="1"/>
              <a:t>mit</a:t>
            </a:r>
            <a:r>
              <a:rPr lang="en-US" sz="4800" b="0" dirty="0"/>
              <a:t> SQL </a:t>
            </a:r>
            <a:r>
              <a:rPr lang="en-US" sz="4800" b="0" dirty="0" err="1"/>
              <a:t>zugreifen</a:t>
            </a:r>
            <a:r>
              <a:rPr lang="en-US" sz="4800" b="0" dirty="0"/>
              <a:t> </a:t>
            </a:r>
            <a:r>
              <a:rPr lang="en-US" sz="4800" b="0" dirty="0" err="1"/>
              <a:t>kann</a:t>
            </a:r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412606525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Gründe</a:t>
            </a:r>
            <a:r>
              <a:rPr lang="en-US" dirty="0"/>
              <a:t> für </a:t>
            </a:r>
            <a:r>
              <a:rPr lang="en-US" dirty="0" err="1"/>
              <a:t>unterschiedliche</a:t>
            </a:r>
            <a:r>
              <a:rPr lang="en-US" dirty="0"/>
              <a:t> </a:t>
            </a:r>
            <a:r>
              <a:rPr lang="en-US" dirty="0" err="1"/>
              <a:t>Systeme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Beim</a:t>
            </a:r>
            <a:r>
              <a:rPr lang="en-US" sz="4800" b="0" dirty="0"/>
              <a:t> </a:t>
            </a:r>
            <a:r>
              <a:rPr lang="en-US" sz="4800" b="0" dirty="0" err="1"/>
              <a:t>Kunden</a:t>
            </a:r>
            <a:r>
              <a:rPr lang="en-US" sz="4800" b="0" dirty="0"/>
              <a:t> </a:t>
            </a:r>
            <a:r>
              <a:rPr lang="en-US" sz="4800" b="0" dirty="0" err="1"/>
              <a:t>bereits</a:t>
            </a:r>
            <a:r>
              <a:rPr lang="en-US" sz="4800" b="0" dirty="0"/>
              <a:t> </a:t>
            </a:r>
            <a:r>
              <a:rPr lang="en-US" sz="4800" b="0" dirty="0" err="1"/>
              <a:t>vorhandene</a:t>
            </a:r>
            <a:r>
              <a:rPr lang="en-US" sz="4800" b="0" dirty="0"/>
              <a:t> Software </a:t>
            </a:r>
            <a:r>
              <a:rPr lang="en-US" sz="4800" b="0" dirty="0" err="1"/>
              <a:t>oder</a:t>
            </a:r>
            <a:r>
              <a:rPr lang="en-US" sz="4800" b="0" dirty="0"/>
              <a:t> </a:t>
            </a:r>
            <a:r>
              <a:rPr lang="en-US" sz="4800" b="0" dirty="0" err="1"/>
              <a:t>nachträglich</a:t>
            </a:r>
            <a:r>
              <a:rPr lang="en-US" sz="4800" b="0" dirty="0"/>
              <a:t> </a:t>
            </a:r>
            <a:r>
              <a:rPr lang="en-US" sz="4800" b="0" dirty="0" err="1"/>
              <a:t>gekaufte</a:t>
            </a:r>
            <a:r>
              <a:rPr lang="en-US" sz="4800" b="0" dirty="0"/>
              <a:t> Standard-Software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Technische</a:t>
            </a:r>
            <a:r>
              <a:rPr lang="en-US" sz="4800" b="0" dirty="0"/>
              <a:t> </a:t>
            </a:r>
            <a:r>
              <a:rPr lang="en-US" sz="4800" b="0" dirty="0" err="1"/>
              <a:t>Besonderheiten</a:t>
            </a:r>
            <a:r>
              <a:rPr lang="en-US" sz="4800" b="0" dirty="0"/>
              <a:t>: </a:t>
            </a:r>
            <a:r>
              <a:rPr lang="en-US" sz="4800" b="0" dirty="0" err="1"/>
              <a:t>Dokumente</a:t>
            </a:r>
            <a:r>
              <a:rPr lang="en-US" sz="4800" b="0" dirty="0"/>
              <a:t> in SQLite </a:t>
            </a:r>
            <a:r>
              <a:rPr lang="en-US" sz="4800" b="0" dirty="0" err="1"/>
              <a:t>ablegen</a:t>
            </a:r>
            <a:r>
              <a:rPr lang="en-US" sz="4800" b="0" dirty="0"/>
              <a:t>, </a:t>
            </a:r>
            <a:r>
              <a:rPr lang="en-US" sz="4800" b="0" dirty="0" err="1"/>
              <a:t>oder</a:t>
            </a:r>
            <a:r>
              <a:rPr lang="en-US" sz="4800" b="0" dirty="0"/>
              <a:t> JSON-</a:t>
            </a:r>
            <a:r>
              <a:rPr lang="en-US" sz="4800" b="0" dirty="0" err="1"/>
              <a:t>Unterstützung</a:t>
            </a:r>
            <a:r>
              <a:rPr lang="en-US" sz="4800" b="0" dirty="0"/>
              <a:t> in PostgreSQL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Lizenz-Fragen</a:t>
            </a:r>
            <a:r>
              <a:rPr lang="en-US" sz="4800" b="0" dirty="0"/>
              <a:t>: </a:t>
            </a:r>
            <a:r>
              <a:rPr lang="en-US" sz="4800" b="0" dirty="0" err="1"/>
              <a:t>eine</a:t>
            </a:r>
            <a:r>
              <a:rPr lang="en-US" sz="4800" b="0" dirty="0"/>
              <a:t> </a:t>
            </a:r>
            <a:r>
              <a:rPr lang="en-US" sz="4800" b="0" dirty="0" err="1"/>
              <a:t>zusätzliche</a:t>
            </a:r>
            <a:r>
              <a:rPr lang="en-US" sz="4800" b="0" dirty="0"/>
              <a:t> Open-Source-</a:t>
            </a:r>
            <a:r>
              <a:rPr lang="en-US" sz="4800" b="0" dirty="0" err="1"/>
              <a:t>Datenbank</a:t>
            </a:r>
            <a:r>
              <a:rPr lang="en-US" sz="4800" b="0" dirty="0"/>
              <a:t> </a:t>
            </a:r>
            <a:r>
              <a:rPr lang="en-US" sz="4800" b="0" dirty="0" err="1"/>
              <a:t>kann</a:t>
            </a:r>
            <a:r>
              <a:rPr lang="en-US" sz="4800" b="0" dirty="0"/>
              <a:t> </a:t>
            </a:r>
            <a:r>
              <a:rPr lang="en-US" sz="4800" b="0" dirty="0" err="1"/>
              <a:t>erheblich</a:t>
            </a:r>
            <a:r>
              <a:rPr lang="en-US" sz="4800" b="0" dirty="0"/>
              <a:t> Geld </a:t>
            </a:r>
            <a:r>
              <a:rPr lang="en-US" sz="4800" b="0" dirty="0" err="1"/>
              <a:t>sparen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Weiterentwicklung</a:t>
            </a:r>
            <a:r>
              <a:rPr lang="en-US" sz="4800" b="0" dirty="0"/>
              <a:t> von Legacy-</a:t>
            </a:r>
            <a:r>
              <a:rPr lang="en-US" sz="4800" b="0" dirty="0" err="1"/>
              <a:t>Systemen</a:t>
            </a:r>
            <a:r>
              <a:rPr lang="en-US" sz="4800" b="0" dirty="0"/>
              <a:t> </a:t>
            </a:r>
            <a:r>
              <a:rPr lang="en-US" sz="4800" b="0" dirty="0" err="1"/>
              <a:t>wie</a:t>
            </a:r>
            <a:r>
              <a:rPr lang="en-US" sz="4800" b="0" dirty="0"/>
              <a:t> DBF: </a:t>
            </a:r>
            <a:r>
              <a:rPr lang="en-US" sz="4800" b="0" dirty="0" err="1"/>
              <a:t>neue</a:t>
            </a:r>
            <a:r>
              <a:rPr lang="en-US" sz="4800" b="0" dirty="0"/>
              <a:t> Features in SQL-</a:t>
            </a:r>
            <a:r>
              <a:rPr lang="en-US" sz="4800" b="0" dirty="0" err="1"/>
              <a:t>Datenbanken</a:t>
            </a:r>
            <a:r>
              <a:rPr lang="en-US" sz="4800" b="0" dirty="0"/>
              <a:t> </a:t>
            </a:r>
            <a:r>
              <a:rPr lang="en-US" sz="4800" b="0" dirty="0" err="1"/>
              <a:t>speichern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173566860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Option: Entity Framework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Microsoft Entity Framework </a:t>
            </a:r>
            <a:r>
              <a:rPr lang="en-US" sz="4800" b="0" dirty="0" err="1"/>
              <a:t>ist</a:t>
            </a:r>
            <a:r>
              <a:rPr lang="en-US" sz="4800" b="0" dirty="0"/>
              <a:t> per Definition </a:t>
            </a:r>
            <a:r>
              <a:rPr lang="en-US" sz="4800" b="0" dirty="0" err="1"/>
              <a:t>datenbank-übergreifend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Unterstützung</a:t>
            </a:r>
            <a:r>
              <a:rPr lang="en-US" sz="4800" b="0" dirty="0"/>
              <a:t> </a:t>
            </a:r>
            <a:r>
              <a:rPr lang="en-US" sz="4800" b="0" dirty="0" err="1"/>
              <a:t>laut</a:t>
            </a:r>
            <a:r>
              <a:rPr lang="en-US" sz="4800" b="0" dirty="0"/>
              <a:t> Microsoft für Microsoft SQL Server, MySQL, PostgreSQL, SQLite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Habe</a:t>
            </a:r>
            <a:r>
              <a:rPr lang="en-US" sz="4800" b="0" dirty="0"/>
              <a:t> ich für </a:t>
            </a:r>
            <a:r>
              <a:rPr lang="en-US" sz="4800" b="0" dirty="0" err="1"/>
              <a:t>mich</a:t>
            </a:r>
            <a:r>
              <a:rPr lang="en-US" sz="4800" b="0" dirty="0"/>
              <a:t> </a:t>
            </a:r>
            <a:r>
              <a:rPr lang="en-US" sz="4800" b="0" dirty="0" err="1"/>
              <a:t>verworfen</a:t>
            </a:r>
            <a:r>
              <a:rPr lang="en-US" sz="4800" b="0" dirty="0"/>
              <a:t>, da </a:t>
            </a:r>
            <a:r>
              <a:rPr lang="en-US" sz="4800" b="0" dirty="0" err="1"/>
              <a:t>zusätzliche</a:t>
            </a:r>
            <a:r>
              <a:rPr lang="en-US" sz="4800" b="0" dirty="0"/>
              <a:t>, </a:t>
            </a:r>
            <a:r>
              <a:rPr lang="en-US" sz="4800" b="0" dirty="0" err="1"/>
              <a:t>bremsende</a:t>
            </a:r>
            <a:r>
              <a:rPr lang="en-US" sz="4800" b="0" dirty="0"/>
              <a:t> </a:t>
            </a:r>
            <a:r>
              <a:rPr lang="en-US" sz="4800" b="0" dirty="0" err="1"/>
              <a:t>Schicht</a:t>
            </a:r>
            <a:r>
              <a:rPr lang="en-US" sz="4800" b="0" dirty="0"/>
              <a:t>, </a:t>
            </a:r>
            <a:r>
              <a:rPr lang="en-US" sz="4800" b="0" dirty="0" err="1"/>
              <a:t>bevorzuge</a:t>
            </a:r>
            <a:r>
              <a:rPr lang="en-US" sz="4800" b="0" dirty="0"/>
              <a:t> </a:t>
            </a:r>
            <a:r>
              <a:rPr lang="en-US" sz="4800" b="0" dirty="0" err="1"/>
              <a:t>Handarbeit</a:t>
            </a:r>
            <a:r>
              <a:rPr lang="en-US" sz="4800" b="0" dirty="0"/>
              <a:t> für </a:t>
            </a:r>
            <a:r>
              <a:rPr lang="en-US" sz="4800" b="0" dirty="0" err="1"/>
              <a:t>lange</a:t>
            </a:r>
            <a:r>
              <a:rPr lang="en-US" sz="4800" b="0" dirty="0"/>
              <a:t> </a:t>
            </a:r>
            <a:r>
              <a:rPr lang="en-US" sz="4800" b="0" dirty="0" err="1"/>
              <a:t>Wartbarkeit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208530643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Anforderungen</a:t>
            </a:r>
            <a:r>
              <a:rPr lang="en-US" dirty="0"/>
              <a:t> an </a:t>
            </a:r>
            <a:r>
              <a:rPr lang="en-US" dirty="0" err="1"/>
              <a:t>ein</a:t>
            </a:r>
            <a:r>
              <a:rPr lang="en-US" dirty="0"/>
              <a:t> Framework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Datenbank-Verbindung</a:t>
            </a:r>
            <a:r>
              <a:rPr lang="en-US" sz="4800" b="0" dirty="0"/>
              <a:t> </a:t>
            </a:r>
            <a:r>
              <a:rPr lang="en-US" sz="4800" b="0" dirty="0" err="1"/>
              <a:t>öffnen</a:t>
            </a:r>
            <a:r>
              <a:rPr lang="en-US" sz="4800" b="0" dirty="0"/>
              <a:t> und </a:t>
            </a:r>
            <a:r>
              <a:rPr lang="en-US" sz="4800" b="0" dirty="0" err="1"/>
              <a:t>schließen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.NET </a:t>
            </a:r>
            <a:r>
              <a:rPr lang="en-US" sz="4800" b="0" dirty="0" err="1"/>
              <a:t>DataTable</a:t>
            </a:r>
            <a:r>
              <a:rPr lang="en-US" sz="4800" b="0" dirty="0"/>
              <a:t> </a:t>
            </a:r>
            <a:r>
              <a:rPr lang="en-US" sz="4800" b="0" dirty="0" err="1"/>
              <a:t>als</a:t>
            </a:r>
            <a:r>
              <a:rPr lang="en-US" sz="4800" b="0" dirty="0"/>
              <a:t> </a:t>
            </a:r>
            <a:r>
              <a:rPr lang="en-US" sz="4800" b="0" dirty="0" err="1"/>
              <a:t>Ergebnis</a:t>
            </a:r>
            <a:r>
              <a:rPr lang="en-US" sz="4800" b="0" dirty="0"/>
              <a:t> </a:t>
            </a:r>
            <a:r>
              <a:rPr lang="en-US" sz="4800" b="0" dirty="0" err="1"/>
              <a:t>einer</a:t>
            </a:r>
            <a:r>
              <a:rPr lang="en-US" sz="4800" b="0" dirty="0"/>
              <a:t> Select-</a:t>
            </a:r>
            <a:r>
              <a:rPr lang="en-US" sz="4800" b="0" dirty="0" err="1"/>
              <a:t>Abfrage</a:t>
            </a:r>
            <a:r>
              <a:rPr lang="en-US" sz="4800" b="0" dirty="0"/>
              <a:t> </a:t>
            </a:r>
            <a:r>
              <a:rPr lang="en-US" sz="4800" b="0" dirty="0" err="1"/>
              <a:t>zurückgeben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SQL-Statement </a:t>
            </a:r>
            <a:r>
              <a:rPr lang="en-US" sz="4800" b="0" dirty="0" err="1"/>
              <a:t>ausführen</a:t>
            </a:r>
            <a:r>
              <a:rPr lang="en-US" sz="4800" b="0" dirty="0"/>
              <a:t> und </a:t>
            </a:r>
            <a:r>
              <a:rPr lang="en-US" sz="4800" b="0" dirty="0" err="1"/>
              <a:t>Ergebnis</a:t>
            </a:r>
            <a:r>
              <a:rPr lang="en-US" sz="4800" b="0" dirty="0"/>
              <a:t> </a:t>
            </a:r>
            <a:r>
              <a:rPr lang="en-US" sz="4800" b="0" dirty="0" err="1"/>
              <a:t>zurückgeben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 err="1"/>
              <a:t>Aus</a:t>
            </a:r>
            <a:r>
              <a:rPr lang="en-US" sz="4800" b="0" dirty="0"/>
              <a:t> </a:t>
            </a:r>
            <a:r>
              <a:rPr lang="en-US" sz="4800" b="0" dirty="0" err="1"/>
              <a:t>Feldwerten</a:t>
            </a:r>
            <a:r>
              <a:rPr lang="en-US" sz="4800" b="0" dirty="0"/>
              <a:t> SQL-Statements für Update und Insert </a:t>
            </a:r>
            <a:r>
              <a:rPr lang="en-US" sz="4800" b="0" dirty="0" err="1"/>
              <a:t>zusammenbauen</a:t>
            </a:r>
            <a:endParaRPr lang="en-US" sz="4800" b="0" dirty="0"/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215017044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Struktur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XSharp.Tools.SQLBase.dll </a:t>
            </a:r>
            <a:r>
              <a:rPr lang="en-US" sz="4800" b="0" dirty="0" err="1"/>
              <a:t>enthält</a:t>
            </a:r>
            <a:r>
              <a:rPr lang="en-US" sz="4800" b="0" dirty="0"/>
              <a:t> </a:t>
            </a:r>
            <a:r>
              <a:rPr lang="en-US" sz="4800" b="0" dirty="0" err="1"/>
              <a:t>gemeinsame</a:t>
            </a:r>
            <a:r>
              <a:rPr lang="en-US" sz="4800" b="0" dirty="0"/>
              <a:t> Interfaces und Klassen, </a:t>
            </a:r>
            <a:r>
              <a:rPr lang="en-US" sz="4800" b="0" dirty="0" err="1"/>
              <a:t>sowie</a:t>
            </a:r>
            <a:r>
              <a:rPr lang="en-US" sz="4800" b="0" dirty="0"/>
              <a:t> Extension-</a:t>
            </a:r>
            <a:r>
              <a:rPr lang="en-US" sz="4800" b="0" dirty="0" err="1"/>
              <a:t>Methoden</a:t>
            </a:r>
            <a:r>
              <a:rPr lang="en-US" sz="4800" b="0" dirty="0"/>
              <a:t> der </a:t>
            </a:r>
            <a:r>
              <a:rPr lang="en-US" sz="4800" b="0" dirty="0" err="1"/>
              <a:t>DataRow-Klasse</a:t>
            </a:r>
            <a:r>
              <a:rPr lang="en-US" sz="4800" b="0" dirty="0"/>
              <a:t> und </a:t>
            </a:r>
            <a:r>
              <a:rPr lang="en-US" sz="4800" b="0" dirty="0" err="1"/>
              <a:t>verschiedene</a:t>
            </a:r>
            <a:r>
              <a:rPr lang="en-US" sz="4800" b="0" dirty="0"/>
              <a:t> </a:t>
            </a:r>
            <a:r>
              <a:rPr lang="en-US" sz="4800" b="0" dirty="0" err="1"/>
              <a:t>nützliche</a:t>
            </a:r>
            <a:r>
              <a:rPr lang="en-US" sz="4800" b="0" dirty="0"/>
              <a:t> </a:t>
            </a:r>
            <a:r>
              <a:rPr lang="en-US" sz="4800" b="0" dirty="0" err="1"/>
              <a:t>statische</a:t>
            </a:r>
            <a:r>
              <a:rPr lang="en-US" sz="4800" b="0" dirty="0"/>
              <a:t> </a:t>
            </a:r>
            <a:r>
              <a:rPr lang="en-US" sz="4800" b="0" dirty="0" err="1"/>
              <a:t>Methoden</a:t>
            </a:r>
            <a:r>
              <a:rPr lang="en-US" sz="4800" b="0" dirty="0"/>
              <a:t> </a:t>
            </a:r>
            <a:r>
              <a:rPr lang="en-US" sz="4800" b="0" dirty="0" err="1"/>
              <a:t>wie</a:t>
            </a:r>
            <a:r>
              <a:rPr lang="en-US" sz="4800" b="0" dirty="0"/>
              <a:t> </a:t>
            </a:r>
            <a:r>
              <a:rPr lang="en-US" sz="4800" b="0" dirty="0" err="1"/>
              <a:t>AddSlashes</a:t>
            </a:r>
            <a:r>
              <a:rPr lang="en-US" sz="4800" b="0" dirty="0"/>
              <a:t>()/</a:t>
            </a:r>
            <a:r>
              <a:rPr lang="en-US" sz="4800" b="0" dirty="0" err="1"/>
              <a:t>StripSlashes</a:t>
            </a:r>
            <a:r>
              <a:rPr lang="en-US" sz="4800" b="0" dirty="0"/>
              <a:t>() und </a:t>
            </a:r>
            <a:r>
              <a:rPr lang="en-US" sz="4800" b="0" dirty="0" err="1"/>
              <a:t>ToSQLList</a:t>
            </a:r>
            <a:r>
              <a:rPr lang="en-US" sz="4800" b="0" dirty="0"/>
              <a:t>()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b="0" dirty="0"/>
              <a:t>XSharp.Tools.PostgreSQL.dll (</a:t>
            </a:r>
            <a:r>
              <a:rPr lang="en-US" sz="4800" b="0" dirty="0" err="1"/>
              <a:t>als</a:t>
            </a:r>
            <a:r>
              <a:rPr lang="en-US" sz="4800" b="0" dirty="0"/>
              <a:t> </a:t>
            </a:r>
            <a:r>
              <a:rPr lang="en-US" sz="4800" b="0" dirty="0" err="1"/>
              <a:t>Beispiel</a:t>
            </a:r>
            <a:r>
              <a:rPr lang="en-US" sz="4800" b="0"/>
              <a:t>) enthält</a:t>
            </a:r>
            <a:r>
              <a:rPr lang="en-US" sz="4800" b="0" dirty="0"/>
              <a:t> alle für </a:t>
            </a:r>
            <a:r>
              <a:rPr lang="en-US" sz="4800" b="0" dirty="0" err="1"/>
              <a:t>diesen</a:t>
            </a:r>
            <a:r>
              <a:rPr lang="en-US" sz="4800" b="0" dirty="0"/>
              <a:t> </a:t>
            </a:r>
            <a:r>
              <a:rPr lang="en-US" sz="4800" b="0" dirty="0" err="1"/>
              <a:t>Datenbank-Typ</a:t>
            </a:r>
            <a:r>
              <a:rPr lang="en-US" sz="4800" b="0" dirty="0"/>
              <a:t> </a:t>
            </a:r>
            <a:r>
              <a:rPr lang="en-US" sz="4800" b="0" dirty="0" err="1"/>
              <a:t>spezifischen</a:t>
            </a:r>
            <a:r>
              <a:rPr lang="en-US" sz="4800" b="0" dirty="0"/>
              <a:t> Klassen </a:t>
            </a:r>
            <a:r>
              <a:rPr lang="en-US" sz="4800" b="0" dirty="0" err="1"/>
              <a:t>wie</a:t>
            </a:r>
            <a:r>
              <a:rPr lang="en-US" sz="4800" b="0" dirty="0"/>
              <a:t> </a:t>
            </a:r>
            <a:r>
              <a:rPr lang="en-US" sz="4800" b="0" dirty="0" err="1"/>
              <a:t>PGConn</a:t>
            </a:r>
            <a:r>
              <a:rPr lang="en-US" sz="4800" b="0" dirty="0"/>
              <a:t> (Connection-</a:t>
            </a:r>
            <a:r>
              <a:rPr lang="en-US" sz="4800" b="0" dirty="0" err="1"/>
              <a:t>Klasse</a:t>
            </a:r>
            <a:r>
              <a:rPr lang="en-US" sz="4800" b="0" dirty="0"/>
              <a:t>) </a:t>
            </a:r>
            <a:r>
              <a:rPr lang="en-US" sz="4800" b="0" dirty="0" err="1"/>
              <a:t>mit</a:t>
            </a:r>
            <a:r>
              <a:rPr lang="en-US" sz="4800" b="0" dirty="0"/>
              <a:t> </a:t>
            </a:r>
            <a:r>
              <a:rPr lang="en-US" sz="4800" b="0" dirty="0" err="1"/>
              <a:t>GetDataTable</a:t>
            </a:r>
            <a:r>
              <a:rPr lang="en-US" sz="4800" b="0" dirty="0"/>
              <a:t>() und </a:t>
            </a:r>
            <a:r>
              <a:rPr lang="en-US" sz="4800" b="0" dirty="0" err="1"/>
              <a:t>ExecuteStatement</a:t>
            </a:r>
            <a:r>
              <a:rPr lang="en-US" sz="4800" b="0" dirty="0"/>
              <a:t>() </a:t>
            </a:r>
            <a:r>
              <a:rPr lang="en-US" sz="4800" b="0" dirty="0" err="1"/>
              <a:t>Methoden</a:t>
            </a:r>
            <a:r>
              <a:rPr lang="en-US" sz="4800" b="0" dirty="0"/>
              <a:t>, </a:t>
            </a:r>
            <a:r>
              <a:rPr lang="en-US" sz="4800" b="0" dirty="0" err="1"/>
              <a:t>sowie</a:t>
            </a:r>
            <a:r>
              <a:rPr lang="en-US" sz="4800" b="0" dirty="0"/>
              <a:t> </a:t>
            </a:r>
            <a:r>
              <a:rPr lang="en-US" sz="4800" b="0" dirty="0" err="1"/>
              <a:t>PGHelper</a:t>
            </a:r>
            <a:r>
              <a:rPr lang="en-US" sz="4800" b="0" dirty="0"/>
              <a:t> und </a:t>
            </a:r>
            <a:r>
              <a:rPr lang="en-US" sz="4800" b="0" dirty="0" err="1"/>
              <a:t>PGUtility</a:t>
            </a:r>
            <a:r>
              <a:rPr lang="en-US" sz="4800" b="0" dirty="0"/>
              <a:t>-Klassen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endParaRPr lang="en-US" sz="4800" b="0" dirty="0"/>
          </a:p>
          <a:p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269674263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noProof="0" dirty="0" err="1"/>
              <a:t>Fragen</a:t>
            </a:r>
            <a:r>
              <a:rPr lang="en-US" dirty="0"/>
              <a:t> ?</a:t>
            </a:r>
            <a:br>
              <a:rPr lang="en-US" dirty="0"/>
            </a:b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/>
              <a:t>Kontakt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Wolfgang@riedmann.it</a:t>
            </a:r>
            <a:endParaRPr lang="en-US" dirty="0"/>
          </a:p>
          <a:p>
            <a:pPr algn="ctr"/>
            <a:r>
              <a:rPr lang="en-US" dirty="0"/>
              <a:t>Oder </a:t>
            </a:r>
            <a:r>
              <a:rPr lang="en-US" dirty="0" err="1"/>
              <a:t>besser</a:t>
            </a:r>
            <a:r>
              <a:rPr lang="en-US" dirty="0"/>
              <a:t>:</a:t>
            </a:r>
          </a:p>
          <a:p>
            <a:pPr algn="ctr"/>
            <a:r>
              <a:rPr lang="en-US" dirty="0">
                <a:hlinkClick r:id="rId3"/>
              </a:rPr>
              <a:t>www.xsharp.eu</a:t>
            </a:r>
            <a:r>
              <a:rPr lang="en-US" dirty="0"/>
              <a:t> –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deutschen</a:t>
            </a:r>
            <a:r>
              <a:rPr lang="en-US" dirty="0"/>
              <a:t> Forum</a:t>
            </a:r>
          </a:p>
        </p:txBody>
      </p:sp>
    </p:spTree>
    <p:extLst>
      <p:ext uri="{BB962C8B-B14F-4D97-AF65-F5344CB8AC3E}">
        <p14:creationId xmlns:p14="http://schemas.microsoft.com/office/powerpoint/2010/main" val="387712425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 err="1"/>
              <a:t>Ist</a:t>
            </a:r>
            <a:r>
              <a:rPr lang="en-US" dirty="0"/>
              <a:t> SQL </a:t>
            </a:r>
            <a:r>
              <a:rPr lang="en-US" dirty="0" err="1"/>
              <a:t>gleich</a:t>
            </a:r>
            <a:r>
              <a:rPr lang="en-US" dirty="0"/>
              <a:t> SQL?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Die </a:t>
            </a:r>
            <a:r>
              <a:rPr lang="en-US" sz="4800" b="0" dirty="0" err="1"/>
              <a:t>verschiedenen</a:t>
            </a:r>
            <a:r>
              <a:rPr lang="en-US" sz="4800" b="0" dirty="0"/>
              <a:t> </a:t>
            </a:r>
            <a:r>
              <a:rPr lang="en-US" sz="4800" b="0" dirty="0" err="1"/>
              <a:t>Datenbank-Produkte</a:t>
            </a:r>
            <a:r>
              <a:rPr lang="en-US" sz="4800" b="0" dirty="0"/>
              <a:t> </a:t>
            </a:r>
            <a:r>
              <a:rPr lang="en-US" sz="4800" b="0" dirty="0" err="1"/>
              <a:t>stellen</a:t>
            </a:r>
            <a:r>
              <a:rPr lang="en-US" sz="4800" b="0" dirty="0"/>
              <a:t> </a:t>
            </a:r>
            <a:r>
              <a:rPr lang="en-US" sz="4800" b="0" dirty="0" err="1"/>
              <a:t>mehr</a:t>
            </a:r>
            <a:r>
              <a:rPr lang="en-US" sz="4800" b="0" dirty="0"/>
              <a:t> </a:t>
            </a:r>
            <a:r>
              <a:rPr lang="en-US" sz="4800" b="0" dirty="0" err="1"/>
              <a:t>oder</a:t>
            </a:r>
            <a:r>
              <a:rPr lang="en-US" sz="4800" b="0" dirty="0"/>
              <a:t> </a:t>
            </a:r>
            <a:r>
              <a:rPr lang="en-US" sz="4800" b="0" dirty="0" err="1"/>
              <a:t>weniger</a:t>
            </a:r>
            <a:r>
              <a:rPr lang="en-US" sz="4800" b="0" dirty="0"/>
              <a:t> standard-</a:t>
            </a:r>
            <a:r>
              <a:rPr lang="en-US" sz="4800" b="0" dirty="0" err="1"/>
              <a:t>konforme</a:t>
            </a:r>
            <a:r>
              <a:rPr lang="en-US" sz="4800" b="0" dirty="0"/>
              <a:t> </a:t>
            </a:r>
            <a:r>
              <a:rPr lang="en-US" sz="4800" b="0" dirty="0" err="1"/>
              <a:t>Abfrage-Sprachen</a:t>
            </a:r>
            <a:r>
              <a:rPr lang="en-US" sz="4800" b="0" dirty="0"/>
              <a:t> </a:t>
            </a:r>
            <a:r>
              <a:rPr lang="en-US" sz="4800" b="0" dirty="0" err="1"/>
              <a:t>zur</a:t>
            </a:r>
            <a:r>
              <a:rPr lang="en-US" sz="4800" b="0" dirty="0"/>
              <a:t> </a:t>
            </a:r>
            <a:r>
              <a:rPr lang="en-US" sz="4800" b="0" dirty="0" err="1"/>
              <a:t>Verfügung</a:t>
            </a:r>
            <a:r>
              <a:rPr lang="en-US" sz="4800" b="0" dirty="0"/>
              <a:t>.</a:t>
            </a:r>
          </a:p>
          <a:p>
            <a:endParaRPr lang="en-US" sz="4800" b="0" dirty="0"/>
          </a:p>
          <a:p>
            <a:r>
              <a:rPr lang="en-US" sz="4800" b="0" dirty="0"/>
              <a:t>Die </a:t>
            </a:r>
            <a:r>
              <a:rPr lang="en-US" sz="4800" b="0" dirty="0" err="1"/>
              <a:t>Abfrage-Sprache</a:t>
            </a:r>
            <a:r>
              <a:rPr lang="en-US" sz="4800" b="0" dirty="0"/>
              <a:t> </a:t>
            </a:r>
            <a:r>
              <a:rPr lang="en-US" sz="4800" b="0" dirty="0" err="1"/>
              <a:t>sagt</a:t>
            </a:r>
            <a:r>
              <a:rPr lang="en-US" sz="4800" b="0" dirty="0"/>
              <a:t> </a:t>
            </a:r>
            <a:r>
              <a:rPr lang="en-US" sz="4800" b="0" dirty="0" err="1"/>
              <a:t>nichts</a:t>
            </a:r>
            <a:r>
              <a:rPr lang="en-US" sz="4800" b="0" dirty="0"/>
              <a:t> </a:t>
            </a:r>
            <a:r>
              <a:rPr lang="en-US" sz="4800" b="0" dirty="0" err="1"/>
              <a:t>über</a:t>
            </a:r>
            <a:r>
              <a:rPr lang="en-US" sz="4800" b="0" dirty="0"/>
              <a:t> die </a:t>
            </a:r>
            <a:r>
              <a:rPr lang="en-US" sz="4800" b="0" dirty="0" err="1"/>
              <a:t>dahinterliegende</a:t>
            </a:r>
            <a:r>
              <a:rPr lang="en-US" sz="4800" b="0" dirty="0"/>
              <a:t> Storage-Engine </a:t>
            </a:r>
            <a:r>
              <a:rPr lang="en-US" sz="4800" b="0" dirty="0" err="1"/>
              <a:t>aus</a:t>
            </a:r>
            <a:r>
              <a:rPr lang="en-US" sz="4800" b="0" dirty="0"/>
              <a:t>!</a:t>
            </a:r>
          </a:p>
          <a:p>
            <a:endParaRPr lang="en-US" sz="4800" b="0" dirty="0"/>
          </a:p>
          <a:p>
            <a:r>
              <a:rPr lang="en-US" sz="4800" b="0" dirty="0"/>
              <a:t>Auch der ADS (Advantage Database Server), der seine </a:t>
            </a:r>
            <a:r>
              <a:rPr lang="en-US" sz="4800" b="0" dirty="0" err="1"/>
              <a:t>Daten</a:t>
            </a:r>
            <a:r>
              <a:rPr lang="en-US" sz="4800" b="0" dirty="0"/>
              <a:t> in DBFs </a:t>
            </a:r>
            <a:r>
              <a:rPr lang="en-US" sz="4800" b="0" dirty="0" err="1"/>
              <a:t>speichert</a:t>
            </a:r>
            <a:r>
              <a:rPr lang="en-US" sz="4800" b="0" dirty="0"/>
              <a:t>, </a:t>
            </a:r>
            <a:r>
              <a:rPr lang="en-US" sz="4800" b="0" dirty="0" err="1"/>
              <a:t>kann</a:t>
            </a:r>
            <a:r>
              <a:rPr lang="en-US" sz="4800" b="0" dirty="0"/>
              <a:t> </a:t>
            </a:r>
            <a:r>
              <a:rPr lang="en-US" sz="4800" b="0" dirty="0" err="1"/>
              <a:t>als</a:t>
            </a:r>
            <a:r>
              <a:rPr lang="en-US" sz="4800" b="0" dirty="0"/>
              <a:t> SQL-Server </a:t>
            </a:r>
            <a:r>
              <a:rPr lang="en-US" sz="4800" b="0" dirty="0" err="1"/>
              <a:t>bezeichnet</a:t>
            </a:r>
            <a:r>
              <a:rPr lang="en-US" sz="4800" b="0" dirty="0"/>
              <a:t> </a:t>
            </a:r>
            <a:r>
              <a:rPr lang="en-US" sz="4800" b="0" dirty="0" err="1"/>
              <a:t>werden</a:t>
            </a:r>
            <a:r>
              <a:rPr lang="en-US" sz="4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36345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ADS – Advantage Database Server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Der ADS </a:t>
            </a:r>
            <a:r>
              <a:rPr lang="en-US" sz="4800" b="0" dirty="0" err="1"/>
              <a:t>kann</a:t>
            </a:r>
            <a:r>
              <a:rPr lang="en-US" sz="4800" b="0" dirty="0"/>
              <a:t> </a:t>
            </a:r>
            <a:r>
              <a:rPr lang="en-US" sz="4800" b="0" dirty="0" err="1"/>
              <a:t>als</a:t>
            </a:r>
            <a:r>
              <a:rPr lang="en-US" sz="4800" b="0" dirty="0"/>
              <a:t> SQL-Server </a:t>
            </a:r>
            <a:r>
              <a:rPr lang="en-US" sz="4800" b="0" dirty="0" err="1"/>
              <a:t>bezeichnet</a:t>
            </a:r>
            <a:r>
              <a:rPr lang="en-US" sz="4800" b="0" dirty="0"/>
              <a:t> </a:t>
            </a:r>
            <a:r>
              <a:rPr lang="en-US" sz="4800" b="0" dirty="0" err="1"/>
              <a:t>werden</a:t>
            </a:r>
            <a:r>
              <a:rPr lang="en-US" sz="4800" b="0" dirty="0"/>
              <a:t>, da er </a:t>
            </a:r>
            <a:r>
              <a:rPr lang="en-US" sz="4800" b="0" dirty="0" err="1"/>
              <a:t>eine</a:t>
            </a:r>
            <a:r>
              <a:rPr lang="en-US" sz="4800" b="0" dirty="0"/>
              <a:t> </a:t>
            </a:r>
            <a:r>
              <a:rPr lang="en-US" sz="4800" b="0" dirty="0" err="1"/>
              <a:t>entsprechende</a:t>
            </a:r>
            <a:r>
              <a:rPr lang="en-US" sz="4800" b="0" dirty="0"/>
              <a:t> </a:t>
            </a:r>
            <a:r>
              <a:rPr lang="en-US" sz="4800" b="0" dirty="0" err="1"/>
              <a:t>Schnittstelle</a:t>
            </a:r>
            <a:r>
              <a:rPr lang="en-US" sz="4800" b="0" dirty="0"/>
              <a:t> </a:t>
            </a:r>
            <a:r>
              <a:rPr lang="en-US" sz="4800" b="0" dirty="0" err="1"/>
              <a:t>zur</a:t>
            </a:r>
            <a:r>
              <a:rPr lang="en-US" sz="4800" b="0" dirty="0"/>
              <a:t> </a:t>
            </a:r>
            <a:r>
              <a:rPr lang="en-US" sz="4800" b="0" dirty="0" err="1"/>
              <a:t>Verfügung</a:t>
            </a:r>
            <a:r>
              <a:rPr lang="en-US" sz="4800" b="0" dirty="0"/>
              <a:t> </a:t>
            </a:r>
            <a:r>
              <a:rPr lang="en-US" sz="4800" b="0" dirty="0" err="1"/>
              <a:t>stellt</a:t>
            </a:r>
            <a:r>
              <a:rPr lang="en-US" sz="4800" b="0" dirty="0"/>
              <a:t>.</a:t>
            </a:r>
          </a:p>
          <a:p>
            <a:endParaRPr lang="en-US" sz="4800" b="0" dirty="0"/>
          </a:p>
          <a:p>
            <a:r>
              <a:rPr lang="en-US" sz="4800" b="0" dirty="0" err="1"/>
              <a:t>Interessant</a:t>
            </a:r>
            <a:r>
              <a:rPr lang="en-US" sz="4800" b="0" dirty="0"/>
              <a:t> </a:t>
            </a:r>
            <a:r>
              <a:rPr lang="en-US" sz="4800" b="0" dirty="0" err="1"/>
              <a:t>ist</a:t>
            </a:r>
            <a:r>
              <a:rPr lang="en-US" sz="4800" b="0" dirty="0"/>
              <a:t> der ADS </a:t>
            </a:r>
            <a:r>
              <a:rPr lang="en-US" sz="4800" b="0" dirty="0" err="1"/>
              <a:t>eigentlich</a:t>
            </a:r>
            <a:r>
              <a:rPr lang="en-US" sz="4800" b="0" dirty="0"/>
              <a:t> </a:t>
            </a:r>
            <a:r>
              <a:rPr lang="en-US" sz="4800" b="0" dirty="0" err="1"/>
              <a:t>nur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</a:t>
            </a:r>
            <a:r>
              <a:rPr lang="en-US" sz="4800" b="0" dirty="0" err="1"/>
              <a:t>Mischbetrieb</a:t>
            </a:r>
            <a:r>
              <a:rPr lang="en-US" sz="4800" b="0" dirty="0"/>
              <a:t> </a:t>
            </a:r>
            <a:r>
              <a:rPr lang="en-US" sz="4800" b="0" dirty="0" err="1"/>
              <a:t>mit</a:t>
            </a:r>
            <a:r>
              <a:rPr lang="en-US" sz="4800" b="0" dirty="0"/>
              <a:t> DBF-</a:t>
            </a:r>
            <a:r>
              <a:rPr lang="en-US" sz="4800" b="0" dirty="0" err="1"/>
              <a:t>basierten</a:t>
            </a:r>
            <a:r>
              <a:rPr lang="en-US" sz="4800" b="0" dirty="0"/>
              <a:t> Legacy-</a:t>
            </a:r>
            <a:r>
              <a:rPr lang="en-US" sz="4800" b="0" dirty="0" err="1"/>
              <a:t>Applikationen</a:t>
            </a:r>
            <a:r>
              <a:rPr lang="en-US" sz="4800" b="0" dirty="0"/>
              <a:t>.</a:t>
            </a:r>
          </a:p>
          <a:p>
            <a:endParaRPr lang="en-US" sz="4800" b="0" dirty="0"/>
          </a:p>
          <a:p>
            <a:r>
              <a:rPr lang="en-US" sz="4800" b="0" dirty="0"/>
              <a:t>Die </a:t>
            </a:r>
            <a:r>
              <a:rPr lang="en-US" sz="4800" b="0" dirty="0" err="1"/>
              <a:t>Weiterentwicklung</a:t>
            </a:r>
            <a:r>
              <a:rPr lang="en-US" sz="4800" b="0" dirty="0"/>
              <a:t> </a:t>
            </a:r>
            <a:r>
              <a:rPr lang="en-US" sz="4800" b="0" dirty="0" err="1"/>
              <a:t>durch</a:t>
            </a:r>
            <a:r>
              <a:rPr lang="en-US" sz="4800" b="0" dirty="0"/>
              <a:t> SAP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fraglich</a:t>
            </a:r>
            <a:r>
              <a:rPr lang="en-US" sz="4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0449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Firebird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Firebird </a:t>
            </a:r>
            <a:r>
              <a:rPr lang="en-US" sz="4800" b="0" dirty="0" err="1"/>
              <a:t>stammt</a:t>
            </a:r>
            <a:r>
              <a:rPr lang="en-US" sz="4800" b="0" dirty="0"/>
              <a:t> von Borland </a:t>
            </a:r>
            <a:r>
              <a:rPr lang="en-US" sz="4800" b="0" dirty="0" err="1"/>
              <a:t>Interbase</a:t>
            </a:r>
            <a:r>
              <a:rPr lang="en-US" sz="4800" b="0" dirty="0"/>
              <a:t> ab und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hauptsächlich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Delphi-</a:t>
            </a:r>
            <a:r>
              <a:rPr lang="en-US" sz="4800" b="0" dirty="0" err="1"/>
              <a:t>Umfeld</a:t>
            </a:r>
            <a:r>
              <a:rPr lang="en-US" sz="4800" b="0" dirty="0"/>
              <a:t> </a:t>
            </a:r>
            <a:r>
              <a:rPr lang="en-US" sz="4800" b="0" dirty="0" err="1"/>
              <a:t>verbreitet</a:t>
            </a:r>
            <a:r>
              <a:rPr lang="en-US" sz="4800" b="0" dirty="0"/>
              <a:t>.</a:t>
            </a:r>
          </a:p>
          <a:p>
            <a:endParaRPr lang="en-US" sz="4800" b="0" dirty="0"/>
          </a:p>
          <a:p>
            <a:r>
              <a:rPr lang="en-US" sz="4800" b="0" dirty="0" err="1"/>
              <a:t>Lauffähig</a:t>
            </a:r>
            <a:r>
              <a:rPr lang="en-US" sz="4800" b="0" dirty="0"/>
              <a:t> </a:t>
            </a:r>
            <a:r>
              <a:rPr lang="en-US" sz="4800" b="0" dirty="0" err="1"/>
              <a:t>unter</a:t>
            </a:r>
            <a:r>
              <a:rPr lang="en-US" sz="4800" b="0" dirty="0"/>
              <a:t> Windows und Linux, </a:t>
            </a:r>
            <a:r>
              <a:rPr lang="en-US" sz="4800" b="0" dirty="0" err="1"/>
              <a:t>wird</a:t>
            </a:r>
            <a:r>
              <a:rPr lang="en-US" sz="4800" b="0" dirty="0"/>
              <a:t> von </a:t>
            </a:r>
            <a:r>
              <a:rPr lang="en-US" sz="4800" b="0" dirty="0" err="1"/>
              <a:t>gängigen</a:t>
            </a:r>
            <a:r>
              <a:rPr lang="en-US" sz="4800" b="0" dirty="0"/>
              <a:t> Management-Tools </a:t>
            </a:r>
            <a:r>
              <a:rPr lang="en-US" sz="4800" b="0" dirty="0" err="1"/>
              <a:t>nur</a:t>
            </a:r>
            <a:r>
              <a:rPr lang="en-US" sz="4800" b="0" dirty="0"/>
              <a:t> </a:t>
            </a:r>
            <a:r>
              <a:rPr lang="en-US" sz="4800" b="0" dirty="0" err="1"/>
              <a:t>selten</a:t>
            </a:r>
            <a:r>
              <a:rPr lang="en-US" sz="4800" b="0" dirty="0"/>
              <a:t> </a:t>
            </a:r>
            <a:r>
              <a:rPr lang="en-US" sz="4800" b="0" dirty="0" err="1"/>
              <a:t>unterstützt</a:t>
            </a:r>
            <a:r>
              <a:rPr lang="en-US" sz="4800" b="0" dirty="0"/>
              <a:t>. Performant </a:t>
            </a:r>
            <a:r>
              <a:rPr lang="en-US" sz="4800" b="0" dirty="0" err="1"/>
              <a:t>mit</a:t>
            </a:r>
            <a:r>
              <a:rPr lang="en-US" sz="4800" b="0" dirty="0"/>
              <a:t> </a:t>
            </a:r>
            <a:r>
              <a:rPr lang="en-US" sz="4800" b="0" dirty="0" err="1"/>
              <a:t>geringen</a:t>
            </a:r>
            <a:r>
              <a:rPr lang="en-US" sz="4800" b="0" dirty="0"/>
              <a:t> Hardware-</a:t>
            </a:r>
            <a:r>
              <a:rPr lang="en-US" sz="4800" b="0" dirty="0" err="1"/>
              <a:t>Anforderungen</a:t>
            </a:r>
            <a:r>
              <a:rPr lang="en-US" sz="4800" b="0" dirty="0"/>
              <a:t>.</a:t>
            </a:r>
          </a:p>
          <a:p>
            <a:endParaRPr lang="en-US" sz="4800" dirty="0"/>
          </a:p>
          <a:p>
            <a:r>
              <a:rPr lang="en-US" sz="4800" dirty="0"/>
              <a:t>https://firebirdsql.org/en/start/</a:t>
            </a:r>
          </a:p>
        </p:txBody>
      </p:sp>
    </p:spTree>
    <p:extLst>
      <p:ext uri="{BB962C8B-B14F-4D97-AF65-F5344CB8AC3E}">
        <p14:creationId xmlns:p14="http://schemas.microsoft.com/office/powerpoint/2010/main" val="316597014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IBM DB2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IBM DB2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hauptsächlich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IBM-</a:t>
            </a:r>
            <a:r>
              <a:rPr lang="en-US" sz="4800" b="0" dirty="0" err="1"/>
              <a:t>Umfeld</a:t>
            </a:r>
            <a:r>
              <a:rPr lang="en-US" sz="4800" b="0" dirty="0"/>
              <a:t> </a:t>
            </a:r>
            <a:r>
              <a:rPr lang="en-US" sz="4800" b="0" dirty="0" err="1"/>
              <a:t>verbreitet</a:t>
            </a:r>
            <a:r>
              <a:rPr lang="en-US" sz="4800" b="0" dirty="0"/>
              <a:t>, </a:t>
            </a:r>
            <a:r>
              <a:rPr lang="en-US" sz="4800" b="0" dirty="0" err="1"/>
              <a:t>läuft</a:t>
            </a:r>
            <a:r>
              <a:rPr lang="en-US" sz="4800" b="0" dirty="0"/>
              <a:t> auf </a:t>
            </a:r>
            <a:r>
              <a:rPr lang="en-US" sz="4800" b="0" dirty="0" err="1"/>
              <a:t>sehr</a:t>
            </a:r>
            <a:r>
              <a:rPr lang="en-US" sz="4800" b="0" dirty="0"/>
              <a:t> </a:t>
            </a:r>
            <a:r>
              <a:rPr lang="en-US" sz="4800" b="0" dirty="0" err="1"/>
              <a:t>vielen</a:t>
            </a:r>
            <a:r>
              <a:rPr lang="en-US" sz="4800" b="0" dirty="0"/>
              <a:t> </a:t>
            </a:r>
            <a:r>
              <a:rPr lang="en-US" sz="4800" b="0" dirty="0" err="1"/>
              <a:t>Plattformen</a:t>
            </a:r>
            <a:r>
              <a:rPr lang="en-US" sz="4800" b="0" dirty="0"/>
              <a:t> von Windows, Linux, AS400, </a:t>
            </a:r>
            <a:r>
              <a:rPr lang="en-US" sz="4800" b="0" dirty="0" err="1"/>
              <a:t>usw</a:t>
            </a:r>
            <a:r>
              <a:rPr lang="en-US" sz="4800" b="0" dirty="0"/>
              <a:t>. bis </a:t>
            </a:r>
            <a:r>
              <a:rPr lang="en-US" sz="4800" b="0" dirty="0" err="1"/>
              <a:t>zu</a:t>
            </a:r>
            <a:r>
              <a:rPr lang="en-US" sz="4800" b="0" dirty="0"/>
              <a:t> Mainframes.</a:t>
            </a:r>
          </a:p>
          <a:p>
            <a:endParaRPr lang="en-US" sz="4800" b="0" dirty="0"/>
          </a:p>
          <a:p>
            <a:r>
              <a:rPr lang="en-US" sz="4800" b="0" dirty="0"/>
              <a:t>Performant und </a:t>
            </a:r>
            <a:r>
              <a:rPr lang="en-US" sz="4800" b="0" dirty="0" err="1"/>
              <a:t>stabil</a:t>
            </a:r>
            <a:r>
              <a:rPr lang="en-US" sz="4800" b="0" dirty="0"/>
              <a:t>, </a:t>
            </a:r>
            <a:r>
              <a:rPr lang="en-US" sz="4800" b="0" dirty="0" err="1"/>
              <a:t>wird</a:t>
            </a:r>
            <a:r>
              <a:rPr lang="en-US" sz="4800" b="0" dirty="0"/>
              <a:t> man </a:t>
            </a:r>
            <a:r>
              <a:rPr lang="en-US" sz="4800" b="0" dirty="0" err="1"/>
              <a:t>außerhalb</a:t>
            </a:r>
            <a:r>
              <a:rPr lang="en-US" sz="4800" b="0" dirty="0"/>
              <a:t> des IBM-</a:t>
            </a:r>
            <a:r>
              <a:rPr lang="en-US" sz="4800" b="0" dirty="0" err="1"/>
              <a:t>Umfeldes</a:t>
            </a:r>
            <a:r>
              <a:rPr lang="en-US" sz="4800" b="0" dirty="0"/>
              <a:t> </a:t>
            </a:r>
            <a:r>
              <a:rPr lang="en-US" sz="4800" b="0" dirty="0" err="1"/>
              <a:t>kaum</a:t>
            </a:r>
            <a:r>
              <a:rPr lang="en-US" sz="4800" b="0" dirty="0"/>
              <a:t> </a:t>
            </a:r>
            <a:r>
              <a:rPr lang="en-US" sz="4800" b="0" dirty="0" err="1"/>
              <a:t>einsetzen</a:t>
            </a:r>
            <a:r>
              <a:rPr lang="en-US" sz="4800" b="0" dirty="0"/>
              <a:t>. </a:t>
            </a:r>
            <a:r>
              <a:rPr lang="en-US" sz="4800" b="0" dirty="0" err="1"/>
              <a:t>Verbreitet</a:t>
            </a:r>
            <a:r>
              <a:rPr lang="en-US" sz="4800" b="0" dirty="0"/>
              <a:t> </a:t>
            </a:r>
            <a:r>
              <a:rPr lang="en-US" sz="4800" b="0" dirty="0" err="1"/>
              <a:t>z.B.</a:t>
            </a:r>
            <a:r>
              <a:rPr lang="en-US" sz="4800" b="0" dirty="0"/>
              <a:t> </a:t>
            </a:r>
            <a:r>
              <a:rPr lang="en-US" sz="4800" b="0" dirty="0" err="1"/>
              <a:t>auch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</a:t>
            </a:r>
            <a:r>
              <a:rPr lang="en-US" sz="4800" b="0" dirty="0" err="1"/>
              <a:t>Banken-Bereich</a:t>
            </a:r>
            <a:r>
              <a:rPr lang="en-US" sz="4800" b="0" dirty="0"/>
              <a:t>.</a:t>
            </a:r>
          </a:p>
          <a:p>
            <a:endParaRPr lang="en-US" sz="4800" b="0" dirty="0"/>
          </a:p>
          <a:p>
            <a:r>
              <a:rPr lang="en-US" sz="4800" dirty="0"/>
              <a:t>https://de.wikipedia.org/wiki/Db2</a:t>
            </a:r>
          </a:p>
        </p:txBody>
      </p:sp>
    </p:spTree>
    <p:extLst>
      <p:ext uri="{BB962C8B-B14F-4D97-AF65-F5344CB8AC3E}">
        <p14:creationId xmlns:p14="http://schemas.microsoft.com/office/powerpoint/2010/main" val="192290461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Microsoft SQL Server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Der Microsoft SQL Server hat seine </a:t>
            </a:r>
            <a:r>
              <a:rPr lang="en-US" sz="4800" b="0" dirty="0" err="1"/>
              <a:t>Wurzeln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Sybase SQL Server, </a:t>
            </a:r>
            <a:r>
              <a:rPr lang="en-US" sz="4800" b="0" dirty="0" err="1"/>
              <a:t>wird</a:t>
            </a:r>
            <a:r>
              <a:rPr lang="en-US" sz="4800" b="0" dirty="0"/>
              <a:t> </a:t>
            </a:r>
            <a:r>
              <a:rPr lang="en-US" sz="4800" b="0" dirty="0" err="1"/>
              <a:t>aber</a:t>
            </a:r>
            <a:r>
              <a:rPr lang="en-US" sz="4800" b="0" dirty="0"/>
              <a:t> </a:t>
            </a:r>
            <a:r>
              <a:rPr lang="en-US" sz="4800" b="0" dirty="0" err="1"/>
              <a:t>seit</a:t>
            </a:r>
            <a:r>
              <a:rPr lang="en-US" sz="4800" b="0" dirty="0"/>
              <a:t> </a:t>
            </a:r>
            <a:r>
              <a:rPr lang="en-US" sz="4800" b="0" dirty="0" err="1"/>
              <a:t>vielen</a:t>
            </a:r>
            <a:r>
              <a:rPr lang="en-US" sz="4800" b="0" dirty="0"/>
              <a:t> Jahren von Microsoft </a:t>
            </a:r>
            <a:r>
              <a:rPr lang="en-US" sz="4800" b="0" dirty="0" err="1"/>
              <a:t>weiterentwickelt</a:t>
            </a:r>
            <a:r>
              <a:rPr lang="en-US" sz="4800" b="0" dirty="0"/>
              <a:t>.</a:t>
            </a:r>
          </a:p>
          <a:p>
            <a:r>
              <a:rPr lang="en-US" sz="4800" b="0" dirty="0" err="1"/>
              <a:t>Ursprünglich</a:t>
            </a:r>
            <a:r>
              <a:rPr lang="en-US" sz="4800" b="0" dirty="0"/>
              <a:t> </a:t>
            </a:r>
            <a:r>
              <a:rPr lang="en-US" sz="4800" b="0" dirty="0" err="1"/>
              <a:t>nur</a:t>
            </a:r>
            <a:r>
              <a:rPr lang="en-US" sz="4800" b="0" dirty="0"/>
              <a:t> für Windows </a:t>
            </a:r>
            <a:r>
              <a:rPr lang="en-US" sz="4800" b="0" dirty="0" err="1"/>
              <a:t>verfügbar</a:t>
            </a:r>
            <a:r>
              <a:rPr lang="en-US" sz="4800" b="0" dirty="0"/>
              <a:t>, </a:t>
            </a:r>
            <a:r>
              <a:rPr lang="en-US" sz="4800" b="0" dirty="0" err="1"/>
              <a:t>inzwischen</a:t>
            </a:r>
            <a:r>
              <a:rPr lang="en-US" sz="4800" b="0" dirty="0"/>
              <a:t> </a:t>
            </a:r>
            <a:r>
              <a:rPr lang="en-US" sz="4800" b="0" dirty="0" err="1"/>
              <a:t>auch</a:t>
            </a:r>
            <a:r>
              <a:rPr lang="en-US" sz="4800" b="0" dirty="0"/>
              <a:t> für Linux </a:t>
            </a:r>
            <a:r>
              <a:rPr lang="en-US" sz="4800" b="0" dirty="0" err="1"/>
              <a:t>verfügbar</a:t>
            </a:r>
            <a:r>
              <a:rPr lang="en-US" sz="4800" b="0" dirty="0"/>
              <a:t>, diverse </a:t>
            </a:r>
            <a:r>
              <a:rPr lang="en-US" sz="4800" b="0" dirty="0" err="1"/>
              <a:t>Versionen</a:t>
            </a:r>
            <a:r>
              <a:rPr lang="en-US" sz="4800" b="0" dirty="0"/>
              <a:t> von </a:t>
            </a:r>
            <a:r>
              <a:rPr lang="en-US" sz="4800" b="0" dirty="0" err="1"/>
              <a:t>kostenfrei</a:t>
            </a:r>
            <a:r>
              <a:rPr lang="en-US" sz="4800" b="0" dirty="0"/>
              <a:t> bis </a:t>
            </a:r>
            <a:r>
              <a:rPr lang="en-US" sz="4800" b="0" dirty="0" err="1"/>
              <a:t>teuer</a:t>
            </a:r>
            <a:r>
              <a:rPr lang="en-US" sz="4800" b="0" dirty="0"/>
              <a:t>. Für </a:t>
            </a:r>
            <a:r>
              <a:rPr lang="en-US" sz="4800" b="0" dirty="0" err="1"/>
              <a:t>wirklich</a:t>
            </a:r>
            <a:r>
              <a:rPr lang="en-US" sz="4800" b="0" dirty="0"/>
              <a:t> </a:t>
            </a:r>
            <a:r>
              <a:rPr lang="en-US" sz="4800" b="0" dirty="0" err="1"/>
              <a:t>große</a:t>
            </a:r>
            <a:r>
              <a:rPr lang="en-US" sz="4800" b="0" dirty="0"/>
              <a:t> </a:t>
            </a:r>
            <a:r>
              <a:rPr lang="en-US" sz="4800" b="0" dirty="0" err="1"/>
              <a:t>Installationen</a:t>
            </a:r>
            <a:r>
              <a:rPr lang="en-US" sz="4800" b="0" dirty="0"/>
              <a:t> </a:t>
            </a:r>
            <a:r>
              <a:rPr lang="en-US" sz="4800" b="0" dirty="0" err="1"/>
              <a:t>eher</a:t>
            </a:r>
            <a:r>
              <a:rPr lang="en-US" sz="4800" b="0" dirty="0"/>
              <a:t> </a:t>
            </a:r>
            <a:r>
              <a:rPr lang="en-US" sz="4800" b="0" dirty="0" err="1"/>
              <a:t>selten</a:t>
            </a:r>
            <a:r>
              <a:rPr lang="en-US" sz="4800" b="0" dirty="0"/>
              <a:t> </a:t>
            </a:r>
            <a:r>
              <a:rPr lang="en-US" sz="4800" b="0" dirty="0" err="1"/>
              <a:t>eingesetzt</a:t>
            </a:r>
            <a:r>
              <a:rPr lang="en-US" sz="4800" b="0" dirty="0"/>
              <a:t>.</a:t>
            </a:r>
          </a:p>
          <a:p>
            <a:endParaRPr lang="en-US" sz="4800" dirty="0"/>
          </a:p>
          <a:p>
            <a:r>
              <a:rPr lang="en-US" sz="4800" dirty="0"/>
              <a:t>https://de.wikipedia.org/wiki/Microsoft_SQL_Server</a:t>
            </a:r>
          </a:p>
        </p:txBody>
      </p:sp>
    </p:spTree>
    <p:extLst>
      <p:ext uri="{BB962C8B-B14F-4D97-AF65-F5344CB8AC3E}">
        <p14:creationId xmlns:p14="http://schemas.microsoft.com/office/powerpoint/2010/main" val="375290762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MySQL und MariaDB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MySQL </a:t>
            </a:r>
            <a:r>
              <a:rPr lang="en-US" sz="4800" b="0" dirty="0" err="1"/>
              <a:t>dürfte</a:t>
            </a:r>
            <a:r>
              <a:rPr lang="en-US" sz="4800" b="0" dirty="0"/>
              <a:t> die </a:t>
            </a:r>
            <a:r>
              <a:rPr lang="en-US" sz="4800" b="0" dirty="0" err="1"/>
              <a:t>bekannteste</a:t>
            </a:r>
            <a:r>
              <a:rPr lang="en-US" sz="4800" b="0" dirty="0"/>
              <a:t> Open-Source-</a:t>
            </a:r>
            <a:r>
              <a:rPr lang="en-US" sz="4800" b="0" dirty="0" err="1"/>
              <a:t>Datenbank</a:t>
            </a:r>
            <a:r>
              <a:rPr lang="en-US" sz="4800" b="0" dirty="0"/>
              <a:t> </a:t>
            </a:r>
            <a:r>
              <a:rPr lang="en-US" sz="4800" b="0" dirty="0" err="1"/>
              <a:t>im</a:t>
            </a:r>
            <a:r>
              <a:rPr lang="en-US" sz="4800" b="0" dirty="0"/>
              <a:t> Linux-</a:t>
            </a:r>
            <a:r>
              <a:rPr lang="en-US" sz="4800" b="0" dirty="0" err="1"/>
              <a:t>Umfeld</a:t>
            </a:r>
            <a:r>
              <a:rPr lang="en-US" sz="4800" b="0" dirty="0"/>
              <a:t> sein, da </a:t>
            </a:r>
            <a:r>
              <a:rPr lang="en-US" sz="4800" b="0" dirty="0" err="1"/>
              <a:t>sie</a:t>
            </a:r>
            <a:r>
              <a:rPr lang="en-US" sz="4800" b="0" dirty="0"/>
              <a:t> die Basis der </a:t>
            </a:r>
            <a:r>
              <a:rPr lang="en-US" sz="4800" b="0" dirty="0" err="1"/>
              <a:t>meisten</a:t>
            </a:r>
            <a:r>
              <a:rPr lang="en-US" sz="4800" b="0" dirty="0"/>
              <a:t> </a:t>
            </a:r>
            <a:r>
              <a:rPr lang="en-US" sz="4800" b="0" dirty="0" err="1"/>
              <a:t>Webapplikationen</a:t>
            </a:r>
            <a:r>
              <a:rPr lang="en-US" sz="4800" b="0" dirty="0"/>
              <a:t> und CMS </a:t>
            </a:r>
            <a:r>
              <a:rPr lang="en-US" sz="4800" b="0" dirty="0" err="1"/>
              <a:t>bildet</a:t>
            </a:r>
            <a:r>
              <a:rPr lang="en-US" sz="4800" b="0" dirty="0"/>
              <a:t> (WordPress, Typo3, Joomla </a:t>
            </a:r>
            <a:r>
              <a:rPr lang="en-US" sz="4800" b="0" dirty="0" err="1"/>
              <a:t>usw</a:t>
            </a:r>
            <a:r>
              <a:rPr lang="en-US" sz="4800" b="0" dirty="0"/>
              <a:t>.) und das API in PHP </a:t>
            </a:r>
            <a:r>
              <a:rPr lang="en-US" sz="4800" b="0" dirty="0" err="1"/>
              <a:t>integriert</a:t>
            </a:r>
            <a:r>
              <a:rPr lang="en-US" sz="4800" b="0" dirty="0"/>
              <a:t> </a:t>
            </a:r>
            <a:r>
              <a:rPr lang="en-US" sz="4800" b="0" dirty="0" err="1"/>
              <a:t>ist</a:t>
            </a:r>
            <a:r>
              <a:rPr lang="en-US" sz="4800" b="0" dirty="0"/>
              <a:t>.</a:t>
            </a:r>
            <a:br>
              <a:rPr lang="en-US" sz="4800" b="0" dirty="0"/>
            </a:br>
            <a:r>
              <a:rPr lang="en-US" sz="4800" b="0" dirty="0" err="1"/>
              <a:t>Wurde</a:t>
            </a:r>
            <a:r>
              <a:rPr lang="en-US" sz="4800" b="0" dirty="0"/>
              <a:t> von Oracle </a:t>
            </a:r>
            <a:r>
              <a:rPr lang="en-US" sz="4800" b="0" dirty="0" err="1"/>
              <a:t>übernommen</a:t>
            </a:r>
            <a:r>
              <a:rPr lang="en-US" sz="4800" b="0" dirty="0"/>
              <a:t>, MariaDB </a:t>
            </a:r>
            <a:r>
              <a:rPr lang="en-US" sz="4800" b="0" dirty="0" err="1"/>
              <a:t>ist</a:t>
            </a:r>
            <a:r>
              <a:rPr lang="en-US" sz="4800" b="0" dirty="0"/>
              <a:t> </a:t>
            </a:r>
            <a:r>
              <a:rPr lang="en-US" sz="4800" b="0" dirty="0" err="1"/>
              <a:t>ein</a:t>
            </a:r>
            <a:r>
              <a:rPr lang="en-US" sz="4800" b="0" dirty="0"/>
              <a:t> Fork.</a:t>
            </a:r>
          </a:p>
          <a:p>
            <a:r>
              <a:rPr lang="en-US" sz="4800" b="0" dirty="0"/>
              <a:t>Sehr schnell, </a:t>
            </a:r>
            <a:r>
              <a:rPr lang="en-US" sz="4800" b="0" dirty="0" err="1"/>
              <a:t>ursprünglich</a:t>
            </a:r>
            <a:r>
              <a:rPr lang="en-US" sz="4800" b="0" dirty="0"/>
              <a:t> </a:t>
            </a:r>
            <a:r>
              <a:rPr lang="en-US" sz="4800" b="0" dirty="0" err="1"/>
              <a:t>nicht</a:t>
            </a:r>
            <a:r>
              <a:rPr lang="en-US" sz="4800" b="0" dirty="0"/>
              <a:t> </a:t>
            </a:r>
            <a:r>
              <a:rPr lang="en-US" sz="4800" b="0" dirty="0" err="1"/>
              <a:t>sehr</a:t>
            </a:r>
            <a:r>
              <a:rPr lang="en-US" sz="4800" b="0" dirty="0"/>
              <a:t> </a:t>
            </a:r>
            <a:r>
              <a:rPr lang="en-US" sz="4800" b="0" dirty="0" err="1"/>
              <a:t>funktionsreich</a:t>
            </a:r>
            <a:r>
              <a:rPr lang="en-US" sz="4800" b="0" dirty="0"/>
              <a:t>.</a:t>
            </a:r>
          </a:p>
          <a:p>
            <a:endParaRPr lang="en-US" sz="4800" dirty="0"/>
          </a:p>
          <a:p>
            <a:r>
              <a:rPr lang="en-US" sz="4800" dirty="0"/>
              <a:t>https://de.wikipedia.org/wiki/MySQL</a:t>
            </a:r>
          </a:p>
        </p:txBody>
      </p:sp>
    </p:spTree>
    <p:extLst>
      <p:ext uri="{BB962C8B-B14F-4D97-AF65-F5344CB8AC3E}">
        <p14:creationId xmlns:p14="http://schemas.microsoft.com/office/powerpoint/2010/main" val="14135048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60" y="390525"/>
            <a:ext cx="15604543" cy="1029891"/>
          </a:xfrm>
        </p:spPr>
        <p:txBody>
          <a:bodyPr/>
          <a:lstStyle/>
          <a:p>
            <a:r>
              <a:rPr lang="en-US" dirty="0"/>
              <a:t>Oracle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2729C4-B69B-B564-4578-E1F85B308B36}"/>
              </a:ext>
            </a:extLst>
          </p:cNvPr>
          <p:cNvSpPr txBox="1">
            <a:spLocks/>
          </p:cNvSpPr>
          <p:nvPr/>
        </p:nvSpPr>
        <p:spPr>
          <a:xfrm>
            <a:off x="842452" y="1636440"/>
            <a:ext cx="15604543" cy="6624736"/>
          </a:xfrm>
          <a:prstGeom prst="rect">
            <a:avLst/>
          </a:prstGeom>
        </p:spPr>
        <p:txBody>
          <a:bodyPr vert="horz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i="0" kern="1200">
                <a:solidFill>
                  <a:srgbClr val="192052"/>
                </a:solidFill>
                <a:latin typeface="Neo Sans"/>
                <a:ea typeface="+mj-ea"/>
                <a:cs typeface="+mj-cs"/>
                <a:sym typeface="Gill Sans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4800" b="0" dirty="0"/>
              <a:t>Oracle </a:t>
            </a:r>
            <a:r>
              <a:rPr lang="en-US" sz="4800" b="0" dirty="0" err="1"/>
              <a:t>dürfte</a:t>
            </a:r>
            <a:r>
              <a:rPr lang="en-US" sz="4800" b="0" dirty="0"/>
              <a:t> die </a:t>
            </a:r>
            <a:r>
              <a:rPr lang="en-US" sz="4800" b="0" dirty="0" err="1"/>
              <a:t>bekannteste</a:t>
            </a:r>
            <a:r>
              <a:rPr lang="en-US" sz="4800" b="0" dirty="0"/>
              <a:t> Enterprise-</a:t>
            </a:r>
            <a:r>
              <a:rPr lang="en-US" sz="4800" b="0" dirty="0" err="1"/>
              <a:t>Datenbank</a:t>
            </a:r>
            <a:r>
              <a:rPr lang="en-US" sz="4800" b="0" dirty="0"/>
              <a:t> sein, </a:t>
            </a:r>
            <a:r>
              <a:rPr lang="en-US" sz="4800" b="0" dirty="0" err="1"/>
              <a:t>hauptsächlich</a:t>
            </a:r>
            <a:r>
              <a:rPr lang="en-US" sz="4800" b="0" dirty="0"/>
              <a:t> in </a:t>
            </a:r>
            <a:r>
              <a:rPr lang="en-US" sz="4800" b="0" dirty="0" err="1"/>
              <a:t>sehr</a:t>
            </a:r>
            <a:r>
              <a:rPr lang="en-US" sz="4800" b="0" dirty="0"/>
              <a:t> </a:t>
            </a:r>
            <a:r>
              <a:rPr lang="en-US" sz="4800" b="0" dirty="0" err="1"/>
              <a:t>großen</a:t>
            </a:r>
            <a:r>
              <a:rPr lang="en-US" sz="4800" b="0" dirty="0"/>
              <a:t> </a:t>
            </a:r>
            <a:r>
              <a:rPr lang="en-US" sz="4800" b="0" dirty="0" err="1"/>
              <a:t>Installationen</a:t>
            </a:r>
            <a:r>
              <a:rPr lang="en-US" sz="4800" b="0" dirty="0"/>
              <a:t> </a:t>
            </a:r>
            <a:r>
              <a:rPr lang="en-US" sz="4800" b="0" dirty="0" err="1"/>
              <a:t>eingesetzt</a:t>
            </a:r>
            <a:r>
              <a:rPr lang="en-US" sz="4800" b="0" dirty="0"/>
              <a:t>: </a:t>
            </a:r>
            <a:r>
              <a:rPr lang="en-US" sz="4800" b="0" dirty="0" err="1"/>
              <a:t>Banken</a:t>
            </a:r>
            <a:r>
              <a:rPr lang="en-US" sz="4800" b="0" dirty="0"/>
              <a:t>, Staatliche </a:t>
            </a:r>
            <a:r>
              <a:rPr lang="en-US" sz="4800" b="0" dirty="0" err="1"/>
              <a:t>Institutionen</a:t>
            </a:r>
            <a:r>
              <a:rPr lang="en-US" sz="4800" b="0" dirty="0"/>
              <a:t>.</a:t>
            </a:r>
            <a:br>
              <a:rPr lang="en-US" sz="4800" b="0" dirty="0"/>
            </a:br>
            <a:r>
              <a:rPr lang="en-US" sz="4800" b="0" dirty="0" err="1"/>
              <a:t>Teuer</a:t>
            </a:r>
            <a:r>
              <a:rPr lang="en-US" sz="4800" b="0" dirty="0"/>
              <a:t>, </a:t>
            </a:r>
            <a:r>
              <a:rPr lang="en-US" sz="4800" b="0" dirty="0" err="1"/>
              <a:t>funktionsreich</a:t>
            </a:r>
            <a:r>
              <a:rPr lang="en-US" sz="4800" b="0" dirty="0"/>
              <a:t>, </a:t>
            </a:r>
            <a:r>
              <a:rPr lang="en-US" sz="4800" b="0" dirty="0" err="1"/>
              <a:t>ressourcenhungrig</a:t>
            </a:r>
            <a:r>
              <a:rPr lang="en-US" sz="4800" b="0" dirty="0"/>
              <a:t>, </a:t>
            </a:r>
            <a:r>
              <a:rPr lang="en-US" sz="4800" b="0" dirty="0" err="1"/>
              <a:t>extrem</a:t>
            </a:r>
            <a:r>
              <a:rPr lang="en-US" sz="4800" b="0" dirty="0"/>
              <a:t> </a:t>
            </a:r>
            <a:r>
              <a:rPr lang="en-US" sz="4800" b="0" dirty="0" err="1"/>
              <a:t>stabil</a:t>
            </a:r>
            <a:r>
              <a:rPr lang="en-US" sz="4800" b="0" dirty="0"/>
              <a:t> und </a:t>
            </a:r>
            <a:r>
              <a:rPr lang="en-US" sz="4800" b="0" dirty="0" err="1"/>
              <a:t>auch</a:t>
            </a:r>
            <a:r>
              <a:rPr lang="en-US" sz="4800" b="0" dirty="0"/>
              <a:t> für </a:t>
            </a:r>
            <a:r>
              <a:rPr lang="en-US" sz="4800" b="0" dirty="0" err="1"/>
              <a:t>allergrößte</a:t>
            </a:r>
            <a:r>
              <a:rPr lang="en-US" sz="4800" b="0" dirty="0"/>
              <a:t> </a:t>
            </a:r>
            <a:r>
              <a:rPr lang="en-US" sz="4800" b="0" dirty="0" err="1"/>
              <a:t>Datenmengen</a:t>
            </a:r>
            <a:r>
              <a:rPr lang="en-US" sz="4800" b="0" dirty="0"/>
              <a:t> </a:t>
            </a:r>
            <a:r>
              <a:rPr lang="en-US" sz="4800" b="0" dirty="0" err="1"/>
              <a:t>geeignet</a:t>
            </a:r>
            <a:r>
              <a:rPr lang="en-US" sz="4800" b="0" dirty="0"/>
              <a:t>.</a:t>
            </a:r>
            <a:br>
              <a:rPr lang="en-US" sz="4800" b="0" dirty="0"/>
            </a:br>
            <a:r>
              <a:rPr lang="en-US" sz="4800" b="0" dirty="0" err="1"/>
              <a:t>Plattformen</a:t>
            </a:r>
            <a:r>
              <a:rPr lang="en-US" sz="4800" b="0" dirty="0"/>
              <a:t>: Windows, Linux, diverse </a:t>
            </a:r>
            <a:r>
              <a:rPr lang="en-US" sz="4800" b="0" dirty="0" err="1"/>
              <a:t>Unixe</a:t>
            </a:r>
            <a:endParaRPr lang="en-US" sz="4800" b="0" dirty="0"/>
          </a:p>
          <a:p>
            <a:endParaRPr lang="en-US" sz="4800" dirty="0"/>
          </a:p>
          <a:p>
            <a:r>
              <a:rPr lang="en-US" sz="4800" dirty="0"/>
              <a:t>https://de.wikipedia.org/wiki/Oracle_(Datenbanksystem)</a:t>
            </a:r>
          </a:p>
        </p:txBody>
      </p:sp>
    </p:spTree>
    <p:extLst>
      <p:ext uri="{BB962C8B-B14F-4D97-AF65-F5344CB8AC3E}">
        <p14:creationId xmlns:p14="http://schemas.microsoft.com/office/powerpoint/2010/main" val="1553697809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ote titel">
  <a:themeElements>
    <a:clrScheme name="grote tit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rote tite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grote tit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1266</Words>
  <Characters>0</Characters>
  <Application>Microsoft Office PowerPoint</Application>
  <PresentationFormat>Benutzerdefiniert</PresentationFormat>
  <Lines>0</Lines>
  <Paragraphs>177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2" baseType="lpstr">
      <vt:lpstr>Arial</vt:lpstr>
      <vt:lpstr>Calibri</vt:lpstr>
      <vt:lpstr>Gill Sans</vt:lpstr>
      <vt:lpstr>Neo Sans</vt:lpstr>
      <vt:lpstr>Neo Sans Std</vt:lpstr>
      <vt:lpstr>NeoSans</vt:lpstr>
      <vt:lpstr>Wingdings</vt:lpstr>
      <vt:lpstr>grote titel</vt:lpstr>
      <vt:lpstr>SQL – Umgang mit verschiedenen Datenbank-Engines</vt:lpstr>
      <vt:lpstr>Was ist SQL ?</vt:lpstr>
      <vt:lpstr>Ist SQL gleich SQL?</vt:lpstr>
      <vt:lpstr>ADS – Advantage Database Server</vt:lpstr>
      <vt:lpstr>Firebird</vt:lpstr>
      <vt:lpstr>IBM DB2</vt:lpstr>
      <vt:lpstr>Microsoft SQL Server</vt:lpstr>
      <vt:lpstr>MySQL und MariaDB</vt:lpstr>
      <vt:lpstr>Oracle</vt:lpstr>
      <vt:lpstr>PostgreSQL</vt:lpstr>
      <vt:lpstr>SQLite</vt:lpstr>
      <vt:lpstr>Tools</vt:lpstr>
      <vt:lpstr>Behandelte Datenbank-Systeme</vt:lpstr>
      <vt:lpstr>Unterschiede zwischen den System</vt:lpstr>
      <vt:lpstr>Autoincrement-Felder</vt:lpstr>
      <vt:lpstr>Anzahl Sätze einschränken</vt:lpstr>
      <vt:lpstr>Formatierung Datumswerte</vt:lpstr>
      <vt:lpstr>Like case sensitiv</vt:lpstr>
      <vt:lpstr>Interessante Features</vt:lpstr>
      <vt:lpstr>Gründe für unterschiedliche Systeme</vt:lpstr>
      <vt:lpstr>Option: Entity Framework</vt:lpstr>
      <vt:lpstr>Anforderungen an ein Framework</vt:lpstr>
      <vt:lpstr>Struktur</vt:lpstr>
      <vt:lpstr>Fragen 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Robert van der Hulst</dc:creator>
  <cp:keywords/>
  <dc:description/>
  <cp:lastModifiedBy>Wolfgang Riedmann | Riedmann</cp:lastModifiedBy>
  <cp:revision>148</cp:revision>
  <cp:lastPrinted>2016-04-15T08:22:22Z</cp:lastPrinted>
  <dcterms:created xsi:type="dcterms:W3CDTF">2015-04-14T13:56:47Z</dcterms:created>
  <dcterms:modified xsi:type="dcterms:W3CDTF">2022-09-21T08:06:14Z</dcterms:modified>
</cp:coreProperties>
</file>